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7" r:id="rId14"/>
    <p:sldId id="269" r:id="rId15"/>
    <p:sldId id="270" r:id="rId16"/>
    <p:sldId id="271" r:id="rId17"/>
    <p:sldId id="272" r:id="rId18"/>
    <p:sldId id="273" r:id="rId19"/>
    <p:sldId id="274" r:id="rId20"/>
    <p:sldId id="275" r:id="rId21"/>
    <p:sldId id="276" r:id="rId22"/>
    <p:sldId id="277" r:id="rId23"/>
    <p:sldId id="278"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fr-FR" smtClean="0"/>
              <a:t>Modifiez le style du titre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Modifier le style des sous-titres du masque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6724641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 panoramiqu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pPr/>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461248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re et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fr-FR" smtClean="0"/>
              <a:t>Modifiez le style du titre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5560958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tion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fr-FR" smtClean="0"/>
              <a:t>Modifiez le style du titre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fr-FR" smtClean="0"/>
              <a:t>Modifier les styles du texte du masque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612785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e nom">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5524454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smtClean="0"/>
              <a:t>Modifiez le style du titre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9/29/2021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1769861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s d’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fr-FR" smtClean="0"/>
              <a:t>Modifiez le style du titre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8A87A34-81AB-432B-8DAE-1953F412C126}" type="datetimeFigureOut">
              <a:rPr lang="en-US" smtClean="0"/>
              <a:pPr/>
              <a:t>9/29/2021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3619215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Vertical Text Placeholder 2"/>
          <p:cNvSpPr>
            <a:spLocks noGrp="1"/>
          </p:cNvSpPr>
          <p:nvPr>
            <p:ph type="body" orient="vert" idx="1"/>
          </p:nvPr>
        </p:nvSpPr>
        <p:spPr/>
        <p:txBody>
          <a:bodyPr vert="eaVert" anchor="t" anchorCtr="0"/>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7395066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fr-FR" smtClean="0"/>
              <a:t>Modifiez le style du titre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364028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idx="1"/>
          </p:nvPr>
        </p:nvSpPr>
        <p:spPr/>
        <p:txBody>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3"/>
          <p:cNvSpPr>
            <a:spLocks noGrp="1"/>
          </p:cNvSpPr>
          <p:nvPr>
            <p:ph type="dt" sz="half" idx="10"/>
          </p:nvPr>
        </p:nvSpPr>
        <p:spPr/>
        <p:txBody>
          <a:bodyPr/>
          <a:lstStyle/>
          <a:p>
            <a:fld id="{48A87A34-81AB-432B-8DAE-1953F412C126}" type="datetimeFigureOut">
              <a:rPr lang="en-US" smtClean="0"/>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95919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fr-FR" smtClean="0"/>
              <a:t>Modifiez le style du titre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Modifier les styles du texte du masque</a:t>
            </a:r>
          </a:p>
        </p:txBody>
      </p:sp>
      <p:sp>
        <p:nvSpPr>
          <p:cNvPr id="4" name="Date Placeholder 3"/>
          <p:cNvSpPr>
            <a:spLocks noGrp="1"/>
          </p:cNvSpPr>
          <p:nvPr>
            <p:ph type="dt" sz="half" idx="10"/>
          </p:nvPr>
        </p:nvSpPr>
        <p:spPr/>
        <p:txBody>
          <a:bodyPr/>
          <a:lstStyle/>
          <a:p>
            <a:fld id="{48A87A34-81AB-432B-8DAE-1953F412C126}" type="datetimeFigureOut">
              <a:rPr lang="en-US" smtClean="0"/>
              <a:pPr/>
              <a:t>9/29/2021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52247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7660555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Modifier les styles du texte du masque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9/29/2021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939632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dirty="0"/>
          </a:p>
        </p:txBody>
      </p:sp>
      <p:sp>
        <p:nvSpPr>
          <p:cNvPr id="7" name="Date Placeholder 2"/>
          <p:cNvSpPr>
            <a:spLocks noGrp="1"/>
          </p:cNvSpPr>
          <p:nvPr>
            <p:ph type="dt" sz="half" idx="10"/>
          </p:nvPr>
        </p:nvSpPr>
        <p:spPr/>
        <p:txBody>
          <a:bodyPr/>
          <a:lstStyle/>
          <a:p>
            <a:fld id="{48A87A34-81AB-432B-8DAE-1953F412C126}" type="datetimeFigureOut">
              <a:rPr lang="en-US" smtClean="0"/>
              <a:t>9/29/2021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0691749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8A87A34-81AB-432B-8DAE-1953F412C126}" type="datetimeFigureOut">
              <a:rPr lang="en-US" smtClean="0"/>
              <a:t>9/29/2021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57489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fr-FR" smtClean="0"/>
              <a:t>Modifiez le style du titre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7" name="Date Placeholder 4"/>
          <p:cNvSpPr>
            <a:spLocks noGrp="1"/>
          </p:cNvSpPr>
          <p:nvPr>
            <p:ph type="dt" sz="half" idx="10"/>
          </p:nvPr>
        </p:nvSpPr>
        <p:spPr/>
        <p:txBody>
          <a:bodyPr/>
          <a:lstStyle/>
          <a:p>
            <a:fld id="{48A87A34-81AB-432B-8DAE-1953F412C126}" type="datetimeFigureOut">
              <a:rPr lang="en-US" smtClean="0"/>
              <a:t>9/29/2021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311259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fr-FR" smtClean="0"/>
              <a:t>Modifiez le style du titre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Modifier les styles du texte du masque</a:t>
            </a:r>
          </a:p>
        </p:txBody>
      </p:sp>
      <p:sp>
        <p:nvSpPr>
          <p:cNvPr id="5" name="Date Placeholder 4"/>
          <p:cNvSpPr>
            <a:spLocks noGrp="1"/>
          </p:cNvSpPr>
          <p:nvPr>
            <p:ph type="dt" sz="half" idx="10"/>
          </p:nvPr>
        </p:nvSpPr>
        <p:spPr/>
        <p:txBody>
          <a:bodyPr/>
          <a:lstStyle/>
          <a:p>
            <a:fld id="{48A87A34-81AB-432B-8DAE-1953F412C126}" type="datetimeFigureOut">
              <a:rPr lang="en-US" smtClean="0"/>
              <a:t>9/29/2021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886909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fr-FR" smtClean="0"/>
              <a:t>Modifiez le style du titre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fr-FR" smtClean="0"/>
              <a:t>Modifier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48A87A34-81AB-432B-8DAE-1953F412C126}" type="datetimeFigureOut">
              <a:rPr lang="en-US" smtClean="0"/>
              <a:pPr/>
              <a:t>9/29/2021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3247507503"/>
      </p:ext>
    </p:extLst>
  </p:cSld>
  <p:clrMap bg1="dk1" tx1="lt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284515" y="1619794"/>
            <a:ext cx="9448800" cy="667587"/>
          </a:xfrm>
        </p:spPr>
        <p:txBody>
          <a:bodyPr>
            <a:noAutofit/>
          </a:bodyPr>
          <a:lstStyle/>
          <a:p>
            <a:r>
              <a:rPr lang="fr-BE" sz="3600" cap="none" dirty="0" smtClean="0"/>
              <a:t>SOME BASIC CONCEPTS IN JAVASCRIPT</a:t>
            </a:r>
            <a:endParaRPr lang="en-US" sz="3600" cap="none" dirty="0"/>
          </a:p>
        </p:txBody>
      </p:sp>
      <p:sp>
        <p:nvSpPr>
          <p:cNvPr id="3" name="Sous-titre 2"/>
          <p:cNvSpPr>
            <a:spLocks noGrp="1"/>
          </p:cNvSpPr>
          <p:nvPr>
            <p:ph type="subTitle" idx="1"/>
          </p:nvPr>
        </p:nvSpPr>
        <p:spPr>
          <a:xfrm>
            <a:off x="696686" y="2647407"/>
            <a:ext cx="10367555" cy="522514"/>
          </a:xfrm>
        </p:spPr>
        <p:txBody>
          <a:bodyPr>
            <a:noAutofit/>
          </a:bodyPr>
          <a:lstStyle/>
          <a:p>
            <a:pPr algn="ctr"/>
            <a:r>
              <a:rPr lang="fr-BE" sz="2400" b="1" dirty="0" smtClean="0">
                <a:solidFill>
                  <a:schemeClr val="tx1"/>
                </a:solidFill>
              </a:rPr>
              <a:t>JavaScript </a:t>
            </a:r>
            <a:r>
              <a:rPr lang="fr-BE" sz="2400" b="1" dirty="0" err="1" smtClean="0">
                <a:solidFill>
                  <a:schemeClr val="tx1"/>
                </a:solidFill>
              </a:rPr>
              <a:t>engine</a:t>
            </a:r>
            <a:r>
              <a:rPr lang="fr-BE" sz="2400" b="1" dirty="0" smtClean="0">
                <a:solidFill>
                  <a:schemeClr val="tx1"/>
                </a:solidFill>
              </a:rPr>
              <a:t> </a:t>
            </a:r>
            <a:r>
              <a:rPr lang="fr-BE" sz="2400" b="1" dirty="0" smtClean="0">
                <a:solidFill>
                  <a:schemeClr val="tx1"/>
                </a:solidFill>
              </a:rPr>
              <a:t>: </a:t>
            </a:r>
            <a:r>
              <a:rPr lang="en-US" sz="2400" b="1" dirty="0" smtClean="0">
                <a:solidFill>
                  <a:schemeClr val="tx1"/>
                </a:solidFill>
              </a:rPr>
              <a:t>execution </a:t>
            </a:r>
            <a:r>
              <a:rPr lang="en-US" sz="2400" b="1" dirty="0">
                <a:solidFill>
                  <a:schemeClr val="tx1"/>
                </a:solidFill>
              </a:rPr>
              <a:t>context and the call Stack</a:t>
            </a:r>
          </a:p>
        </p:txBody>
      </p:sp>
      <p:sp>
        <p:nvSpPr>
          <p:cNvPr id="4" name="Sous-titre 2"/>
          <p:cNvSpPr txBox="1">
            <a:spLocks/>
          </p:cNvSpPr>
          <p:nvPr/>
        </p:nvSpPr>
        <p:spPr>
          <a:xfrm>
            <a:off x="9030790" y="6344922"/>
            <a:ext cx="2734490" cy="317136"/>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fr-BE" sz="1800" dirty="0" smtClean="0"/>
              <a:t>By René </a:t>
            </a:r>
            <a:r>
              <a:rPr lang="fr-BE" sz="1800" dirty="0" err="1" smtClean="0"/>
              <a:t>Logala</a:t>
            </a:r>
            <a:r>
              <a:rPr lang="fr-BE" sz="1800" dirty="0" smtClean="0"/>
              <a:t> </a:t>
            </a:r>
            <a:r>
              <a:rPr lang="fr-BE" sz="1800" dirty="0" err="1" smtClean="0"/>
              <a:t>Modia</a:t>
            </a:r>
            <a:endParaRPr lang="en-US" sz="1800" dirty="0"/>
          </a:p>
        </p:txBody>
      </p:sp>
      <p:pic>
        <p:nvPicPr>
          <p:cNvPr id="19" name="Image 18"/>
          <p:cNvPicPr>
            <a:picLocks noChangeAspect="1"/>
          </p:cNvPicPr>
          <p:nvPr/>
        </p:nvPicPr>
        <p:blipFill>
          <a:blip r:embed="rId2"/>
          <a:stretch>
            <a:fillRect/>
          </a:stretch>
        </p:blipFill>
        <p:spPr>
          <a:xfrm>
            <a:off x="3788230" y="3797014"/>
            <a:ext cx="3831770" cy="2373621"/>
          </a:xfrm>
          <a:prstGeom prst="rect">
            <a:avLst/>
          </a:prstGeom>
        </p:spPr>
      </p:pic>
    </p:spTree>
    <p:extLst>
      <p:ext uri="{BB962C8B-B14F-4D97-AF65-F5344CB8AC3E}">
        <p14:creationId xmlns:p14="http://schemas.microsoft.com/office/powerpoint/2010/main" val="2267345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03312" y="1782950"/>
            <a:ext cx="10688093" cy="1970441"/>
          </a:xfrm>
        </p:spPr>
        <p:txBody>
          <a:bodyPr/>
          <a:lstStyle/>
          <a:p>
            <a:pPr marL="0" indent="0" algn="just">
              <a:buNone/>
            </a:pPr>
            <a:r>
              <a:rPr lang="en-US" dirty="0"/>
              <a:t>Every time you run </a:t>
            </a:r>
            <a:r>
              <a:rPr lang="en-US" dirty="0" err="1"/>
              <a:t>Javascript</a:t>
            </a:r>
            <a:r>
              <a:rPr lang="en-US" dirty="0"/>
              <a:t> in a browser (or in Node) the engine goes through a series of </a:t>
            </a:r>
            <a:r>
              <a:rPr lang="en-US" dirty="0" smtClean="0"/>
              <a:t>steps.</a:t>
            </a:r>
          </a:p>
          <a:p>
            <a:pPr marL="0" indent="0" algn="just">
              <a:buNone/>
            </a:pPr>
            <a:r>
              <a:rPr lang="en-US" dirty="0" smtClean="0"/>
              <a:t>One </a:t>
            </a:r>
            <a:r>
              <a:rPr lang="en-US" dirty="0"/>
              <a:t>of this step involves the creation of the Global Execution Context</a:t>
            </a:r>
            <a:r>
              <a:rPr lang="en-US" dirty="0" smtClean="0"/>
              <a:t>.</a:t>
            </a:r>
          </a:p>
          <a:p>
            <a:pPr marL="0" indent="0" algn="just">
              <a:buNone/>
            </a:pPr>
            <a:r>
              <a:rPr lang="en-US" dirty="0"/>
              <a:t>Execution Context is a fancy word for describing the environment in which your </a:t>
            </a:r>
            <a:r>
              <a:rPr lang="en-US" dirty="0" err="1"/>
              <a:t>Javascript</a:t>
            </a:r>
            <a:r>
              <a:rPr lang="en-US" dirty="0"/>
              <a:t> code runs</a:t>
            </a:r>
            <a:r>
              <a:rPr lang="en-US" dirty="0" smtClean="0"/>
              <a:t>.</a:t>
            </a:r>
          </a:p>
          <a:p>
            <a:pPr marL="0" indent="0" algn="just">
              <a:buNone/>
            </a:pPr>
            <a:endParaRPr lang="fr-FR" dirty="0"/>
          </a:p>
          <a:p>
            <a:pPr marL="0" indent="0" algn="just">
              <a:buNone/>
            </a:pPr>
            <a:endParaRPr lang="en-US" dirty="0"/>
          </a:p>
        </p:txBody>
      </p:sp>
      <p:sp>
        <p:nvSpPr>
          <p:cNvPr id="4" name="Titre 1"/>
          <p:cNvSpPr>
            <a:spLocks noGrp="1"/>
          </p:cNvSpPr>
          <p:nvPr>
            <p:ph type="title"/>
          </p:nvPr>
        </p:nvSpPr>
        <p:spPr>
          <a:xfrm>
            <a:off x="3276600" y="146070"/>
            <a:ext cx="5516880" cy="733501"/>
          </a:xfrm>
        </p:spPr>
        <p:txBody>
          <a:bodyPr/>
          <a:lstStyle/>
          <a:p>
            <a:pPr algn="ctr"/>
            <a:r>
              <a:rPr lang="en-US" b="1" cap="none" dirty="0" err="1"/>
              <a:t>Javascript</a:t>
            </a:r>
            <a:r>
              <a:rPr lang="en-US" b="1" cap="none" dirty="0"/>
              <a:t> engine</a:t>
            </a:r>
            <a:endParaRPr lang="en-US" dirty="0"/>
          </a:p>
        </p:txBody>
      </p:sp>
      <p:sp>
        <p:nvSpPr>
          <p:cNvPr id="5" name="Espace réservé du contenu 2"/>
          <p:cNvSpPr txBox="1">
            <a:spLocks/>
          </p:cNvSpPr>
          <p:nvPr/>
        </p:nvSpPr>
        <p:spPr>
          <a:xfrm>
            <a:off x="1025432" y="1171307"/>
            <a:ext cx="3563985"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err="1" smtClean="0"/>
              <a:t>Execution</a:t>
            </a:r>
            <a:r>
              <a:rPr lang="fr-BE" sz="2800" dirty="0" smtClean="0"/>
              <a:t> </a:t>
            </a:r>
            <a:r>
              <a:rPr lang="fr-BE" sz="2800" dirty="0" err="1" smtClean="0"/>
              <a:t>context</a:t>
            </a:r>
            <a:endParaRPr lang="en-US" sz="2800" dirty="0"/>
          </a:p>
        </p:txBody>
      </p:sp>
      <p:grpSp>
        <p:nvGrpSpPr>
          <p:cNvPr id="19" name="Groupe 18"/>
          <p:cNvGrpSpPr/>
          <p:nvPr/>
        </p:nvGrpSpPr>
        <p:grpSpPr>
          <a:xfrm>
            <a:off x="822959" y="3779526"/>
            <a:ext cx="8704217" cy="2699657"/>
            <a:chOff x="822959" y="3779526"/>
            <a:chExt cx="8704217" cy="2699657"/>
          </a:xfrm>
        </p:grpSpPr>
        <p:grpSp>
          <p:nvGrpSpPr>
            <p:cNvPr id="16" name="Groupe 15"/>
            <p:cNvGrpSpPr/>
            <p:nvPr/>
          </p:nvGrpSpPr>
          <p:grpSpPr>
            <a:xfrm>
              <a:off x="4432663" y="3779526"/>
              <a:ext cx="5094513" cy="2699657"/>
              <a:chOff x="4206240" y="3666309"/>
              <a:chExt cx="5094513" cy="2699657"/>
            </a:xfrm>
          </p:grpSpPr>
          <p:sp>
            <p:nvSpPr>
              <p:cNvPr id="6" name="Rectangle 5"/>
              <p:cNvSpPr/>
              <p:nvPr/>
            </p:nvSpPr>
            <p:spPr>
              <a:xfrm>
                <a:off x="4206240" y="3666309"/>
                <a:ext cx="5094513" cy="26996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7" name="Rectangle 6"/>
              <p:cNvSpPr/>
              <p:nvPr/>
            </p:nvSpPr>
            <p:spPr>
              <a:xfrm>
                <a:off x="7506788" y="3962397"/>
                <a:ext cx="1576251" cy="2194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p:cNvSpPr/>
              <p:nvPr/>
            </p:nvSpPr>
            <p:spPr>
              <a:xfrm>
                <a:off x="7506788" y="3962397"/>
                <a:ext cx="1576251" cy="4180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00" b="1" dirty="0" smtClean="0"/>
                  <a:t>Global memory</a:t>
                </a:r>
                <a:endParaRPr lang="en-US" sz="1400" b="1" dirty="0"/>
              </a:p>
            </p:txBody>
          </p:sp>
          <p:sp>
            <p:nvSpPr>
              <p:cNvPr id="9" name="Rectangle 8"/>
              <p:cNvSpPr/>
              <p:nvPr/>
            </p:nvSpPr>
            <p:spPr>
              <a:xfrm>
                <a:off x="4770958" y="3753390"/>
                <a:ext cx="1812721" cy="4180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b="1" dirty="0" smtClean="0"/>
                  <a:t>Global </a:t>
                </a:r>
                <a:r>
                  <a:rPr lang="fr-FR" sz="1600" b="1" dirty="0" err="1" smtClean="0"/>
                  <a:t>context</a:t>
                </a:r>
                <a:endParaRPr lang="en-US" sz="1600" b="1" dirty="0"/>
              </a:p>
            </p:txBody>
          </p:sp>
          <p:sp>
            <p:nvSpPr>
              <p:cNvPr id="11" name="Rectangle 10"/>
              <p:cNvSpPr/>
              <p:nvPr/>
            </p:nvSpPr>
            <p:spPr>
              <a:xfrm>
                <a:off x="4833257" y="4656770"/>
                <a:ext cx="2299063" cy="13979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3" name="Rectangle 12"/>
              <p:cNvSpPr/>
              <p:nvPr/>
            </p:nvSpPr>
            <p:spPr>
              <a:xfrm>
                <a:off x="4833258" y="4654734"/>
                <a:ext cx="2299062" cy="3352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400" b="1" dirty="0" smtClean="0"/>
                  <a:t>Local </a:t>
                </a:r>
                <a:r>
                  <a:rPr lang="fr-FR" sz="1400" b="1" dirty="0" err="1" smtClean="0"/>
                  <a:t>context</a:t>
                </a:r>
                <a:endParaRPr lang="en-US" sz="1400" b="1" dirty="0"/>
              </a:p>
            </p:txBody>
          </p:sp>
          <p:sp>
            <p:nvSpPr>
              <p:cNvPr id="14" name="Rectangle 13"/>
              <p:cNvSpPr/>
              <p:nvPr/>
            </p:nvSpPr>
            <p:spPr>
              <a:xfrm>
                <a:off x="5808617" y="5074783"/>
                <a:ext cx="1245326" cy="8992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5808616" y="5059689"/>
                <a:ext cx="1245327" cy="3352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200" b="1" dirty="0" smtClean="0"/>
                  <a:t>Local memory</a:t>
                </a:r>
                <a:endParaRPr lang="en-US" sz="1200" b="1" dirty="0"/>
              </a:p>
            </p:txBody>
          </p:sp>
        </p:grpSp>
        <p:sp>
          <p:nvSpPr>
            <p:cNvPr id="17" name="Rectangle 16"/>
            <p:cNvSpPr/>
            <p:nvPr/>
          </p:nvSpPr>
          <p:spPr>
            <a:xfrm>
              <a:off x="822959" y="4924698"/>
              <a:ext cx="2516778" cy="4963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smtClean="0"/>
                <a:t>Execution</a:t>
              </a:r>
              <a:r>
                <a:rPr lang="fr-FR" dirty="0" smtClean="0"/>
                <a:t> </a:t>
              </a:r>
              <a:r>
                <a:rPr lang="fr-FR" dirty="0" err="1" smtClean="0"/>
                <a:t>context</a:t>
              </a:r>
              <a:endParaRPr lang="en-US" dirty="0"/>
            </a:p>
          </p:txBody>
        </p:sp>
        <p:sp>
          <p:nvSpPr>
            <p:cNvPr id="18" name="Flèche droite 17"/>
            <p:cNvSpPr/>
            <p:nvPr/>
          </p:nvSpPr>
          <p:spPr>
            <a:xfrm>
              <a:off x="3381099" y="5129354"/>
              <a:ext cx="866504" cy="1525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774133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276600" y="276701"/>
            <a:ext cx="5516880" cy="733501"/>
          </a:xfrm>
        </p:spPr>
        <p:txBody>
          <a:bodyPr/>
          <a:lstStyle/>
          <a:p>
            <a:pPr algn="ctr"/>
            <a:r>
              <a:rPr lang="en-US" b="1" cap="none" dirty="0" err="1"/>
              <a:t>Javascript</a:t>
            </a:r>
            <a:r>
              <a:rPr lang="en-US" b="1" cap="none" dirty="0"/>
              <a:t> engine</a:t>
            </a:r>
            <a:endParaRPr lang="en-US" dirty="0"/>
          </a:p>
        </p:txBody>
      </p:sp>
      <p:sp>
        <p:nvSpPr>
          <p:cNvPr id="5" name="Espace réservé du contenu 2"/>
          <p:cNvSpPr txBox="1">
            <a:spLocks/>
          </p:cNvSpPr>
          <p:nvPr/>
        </p:nvSpPr>
        <p:spPr>
          <a:xfrm>
            <a:off x="1025432" y="1301938"/>
            <a:ext cx="3563985"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err="1" smtClean="0"/>
              <a:t>Execution</a:t>
            </a:r>
            <a:r>
              <a:rPr lang="fr-BE" sz="2800" dirty="0" smtClean="0"/>
              <a:t> </a:t>
            </a:r>
            <a:r>
              <a:rPr lang="fr-BE" sz="2800" dirty="0" err="1" smtClean="0"/>
              <a:t>context</a:t>
            </a:r>
            <a:endParaRPr lang="en-US" sz="2800" dirty="0"/>
          </a:p>
        </p:txBody>
      </p:sp>
      <p:grpSp>
        <p:nvGrpSpPr>
          <p:cNvPr id="9" name="Groupe 8"/>
          <p:cNvGrpSpPr/>
          <p:nvPr/>
        </p:nvGrpSpPr>
        <p:grpSpPr>
          <a:xfrm>
            <a:off x="4319451" y="2142313"/>
            <a:ext cx="6067697" cy="4093024"/>
            <a:chOff x="4206240" y="3666309"/>
            <a:chExt cx="5094513" cy="2699657"/>
          </a:xfrm>
        </p:grpSpPr>
        <p:sp>
          <p:nvSpPr>
            <p:cNvPr id="12" name="Rectangle 11"/>
            <p:cNvSpPr/>
            <p:nvPr/>
          </p:nvSpPr>
          <p:spPr>
            <a:xfrm>
              <a:off x="4206240" y="3666309"/>
              <a:ext cx="5094513" cy="269965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Rectangle 12"/>
            <p:cNvSpPr/>
            <p:nvPr/>
          </p:nvSpPr>
          <p:spPr>
            <a:xfrm>
              <a:off x="7506788" y="3962397"/>
              <a:ext cx="1576251" cy="2194563"/>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4" name="Rectangle 13"/>
            <p:cNvSpPr/>
            <p:nvPr/>
          </p:nvSpPr>
          <p:spPr>
            <a:xfrm>
              <a:off x="7506788" y="3962397"/>
              <a:ext cx="1576251" cy="4180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400" b="1" dirty="0" smtClean="0"/>
                <a:t>Global memory</a:t>
              </a:r>
              <a:endParaRPr lang="en-US" sz="1400" b="1" dirty="0"/>
            </a:p>
          </p:txBody>
        </p:sp>
        <p:sp>
          <p:nvSpPr>
            <p:cNvPr id="15" name="Rectangle 14"/>
            <p:cNvSpPr/>
            <p:nvPr/>
          </p:nvSpPr>
          <p:spPr>
            <a:xfrm>
              <a:off x="4770958" y="3753390"/>
              <a:ext cx="1812721" cy="4180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fr-FR" sz="1600" b="1" dirty="0" smtClean="0"/>
                <a:t>Global </a:t>
              </a:r>
              <a:r>
                <a:rPr lang="fr-FR" sz="1600" b="1" dirty="0" err="1" smtClean="0"/>
                <a:t>context</a:t>
              </a:r>
              <a:endParaRPr lang="en-US" sz="1600" b="1" dirty="0"/>
            </a:p>
          </p:txBody>
        </p:sp>
        <p:sp>
          <p:nvSpPr>
            <p:cNvPr id="16" name="Rectangle 15"/>
            <p:cNvSpPr/>
            <p:nvPr/>
          </p:nvSpPr>
          <p:spPr>
            <a:xfrm>
              <a:off x="4833257" y="4656770"/>
              <a:ext cx="2299063" cy="13979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7" name="Rectangle 16"/>
            <p:cNvSpPr/>
            <p:nvPr/>
          </p:nvSpPr>
          <p:spPr>
            <a:xfrm>
              <a:off x="4833258" y="4654734"/>
              <a:ext cx="2299062" cy="3352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400" b="1" dirty="0" smtClean="0"/>
                <a:t>Local </a:t>
              </a:r>
              <a:r>
                <a:rPr lang="fr-FR" sz="1400" b="1" dirty="0" err="1" smtClean="0"/>
                <a:t>context</a:t>
              </a:r>
              <a:r>
                <a:rPr lang="fr-FR" sz="1400" b="1" dirty="0" smtClean="0"/>
                <a:t>   </a:t>
              </a:r>
              <a:r>
                <a:rPr lang="en-US" sz="1400" b="1" dirty="0"/>
                <a:t>sum()</a:t>
              </a:r>
            </a:p>
          </p:txBody>
        </p:sp>
        <p:sp>
          <p:nvSpPr>
            <p:cNvPr id="18" name="Rectangle 17"/>
            <p:cNvSpPr/>
            <p:nvPr/>
          </p:nvSpPr>
          <p:spPr>
            <a:xfrm>
              <a:off x="5808617" y="5074783"/>
              <a:ext cx="1245326" cy="8992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fr-FR" dirty="0" smtClean="0"/>
                <a:t>Y = </a:t>
              </a:r>
              <a:r>
                <a:rPr lang="fr-FR" sz="1400" dirty="0" err="1" smtClean="0"/>
                <a:t>undefined</a:t>
              </a:r>
              <a:endParaRPr lang="en-US" sz="1400" dirty="0"/>
            </a:p>
          </p:txBody>
        </p:sp>
        <p:sp>
          <p:nvSpPr>
            <p:cNvPr id="19" name="Rectangle 18"/>
            <p:cNvSpPr/>
            <p:nvPr/>
          </p:nvSpPr>
          <p:spPr>
            <a:xfrm>
              <a:off x="5808616" y="5059689"/>
              <a:ext cx="1245327" cy="3352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fr-FR" sz="1200" b="1" dirty="0" smtClean="0"/>
                <a:t>Local memory</a:t>
              </a:r>
              <a:endParaRPr lang="en-US" sz="1200" b="1" dirty="0"/>
            </a:p>
          </p:txBody>
        </p:sp>
      </p:grpSp>
      <p:sp>
        <p:nvSpPr>
          <p:cNvPr id="10" name="Rectangle 9"/>
          <p:cNvSpPr/>
          <p:nvPr/>
        </p:nvSpPr>
        <p:spPr>
          <a:xfrm>
            <a:off x="583475" y="1994263"/>
            <a:ext cx="3283128" cy="399723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let x = 5;</a:t>
            </a:r>
          </a:p>
          <a:p>
            <a:r>
              <a:rPr lang="en-US" dirty="0"/>
              <a:t/>
            </a:r>
            <a:br>
              <a:rPr lang="en-US" dirty="0"/>
            </a:br>
            <a:r>
              <a:rPr lang="en-US" dirty="0"/>
              <a:t>function sum(){</a:t>
            </a:r>
          </a:p>
          <a:p>
            <a:r>
              <a:rPr lang="en-US" dirty="0"/>
              <a:t>  let y = 10;</a:t>
            </a:r>
          </a:p>
          <a:p>
            <a:r>
              <a:rPr lang="en-US" dirty="0"/>
              <a:t>  return x + y;</a:t>
            </a:r>
          </a:p>
          <a:p>
            <a:r>
              <a:rPr lang="en-US" dirty="0"/>
              <a:t/>
            </a:r>
            <a:br>
              <a:rPr lang="en-US" dirty="0"/>
            </a:br>
            <a:r>
              <a:rPr lang="en-US" dirty="0"/>
              <a:t>}</a:t>
            </a:r>
          </a:p>
          <a:p>
            <a:r>
              <a:rPr lang="en-US" dirty="0"/>
              <a:t/>
            </a:r>
            <a:br>
              <a:rPr lang="en-US" dirty="0"/>
            </a:br>
            <a:r>
              <a:rPr lang="en-US" dirty="0"/>
              <a:t>let result = sum();</a:t>
            </a:r>
          </a:p>
          <a:p>
            <a:r>
              <a:rPr lang="en-US" dirty="0"/>
              <a:t/>
            </a:r>
            <a:br>
              <a:rPr lang="en-US" dirty="0"/>
            </a:br>
            <a:r>
              <a:rPr lang="en-US" dirty="0" smtClean="0"/>
              <a:t>console.log(result());</a:t>
            </a:r>
            <a:endParaRPr lang="en-US" dirty="0"/>
          </a:p>
          <a:p>
            <a:endParaRPr lang="en-US" dirty="0"/>
          </a:p>
        </p:txBody>
      </p:sp>
      <p:sp>
        <p:nvSpPr>
          <p:cNvPr id="20" name="Rectangle 19"/>
          <p:cNvSpPr/>
          <p:nvPr/>
        </p:nvSpPr>
        <p:spPr>
          <a:xfrm>
            <a:off x="8325394" y="3448593"/>
            <a:ext cx="1654629" cy="19768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dirty="0"/>
              <a:t>x = </a:t>
            </a:r>
            <a:r>
              <a:rPr lang="en-US" sz="1400" dirty="0" smtClean="0"/>
              <a:t>undefined</a:t>
            </a:r>
          </a:p>
          <a:p>
            <a:pPr algn="just"/>
            <a:endParaRPr lang="en-US" dirty="0" smtClean="0"/>
          </a:p>
          <a:p>
            <a:pPr algn="just"/>
            <a:r>
              <a:rPr lang="en-US" sz="1400" dirty="0"/>
              <a:t>function sum</a:t>
            </a:r>
            <a:r>
              <a:rPr lang="en-US" sz="1400" dirty="0" smtClean="0"/>
              <a:t>()</a:t>
            </a:r>
          </a:p>
          <a:p>
            <a:pPr algn="just"/>
            <a:endParaRPr lang="en-US" sz="1400" dirty="0" smtClean="0"/>
          </a:p>
          <a:p>
            <a:pPr algn="just"/>
            <a:r>
              <a:rPr lang="en-US" sz="1400" dirty="0"/>
              <a:t>result </a:t>
            </a:r>
            <a:r>
              <a:rPr lang="en-US" sz="1400" dirty="0" smtClean="0"/>
              <a:t>= </a:t>
            </a:r>
            <a:r>
              <a:rPr lang="en-US" sz="1200" dirty="0" smtClean="0"/>
              <a:t>undefined</a:t>
            </a:r>
            <a:endParaRPr lang="en-US" sz="1200" dirty="0"/>
          </a:p>
        </p:txBody>
      </p:sp>
    </p:spTree>
    <p:extLst>
      <p:ext uri="{BB962C8B-B14F-4D97-AF65-F5344CB8AC3E}">
        <p14:creationId xmlns:p14="http://schemas.microsoft.com/office/powerpoint/2010/main" val="586097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03312" y="1843907"/>
            <a:ext cx="10418128" cy="4530767"/>
          </a:xfrm>
        </p:spPr>
        <p:txBody>
          <a:bodyPr>
            <a:normAutofit/>
          </a:bodyPr>
          <a:lstStyle/>
          <a:p>
            <a:pPr marL="0" indent="0">
              <a:buNone/>
            </a:pPr>
            <a:r>
              <a:rPr lang="en-US" b="1" u="sng" dirty="0"/>
              <a:t>The execution </a:t>
            </a:r>
            <a:r>
              <a:rPr lang="en-US" b="1" u="sng" dirty="0" smtClean="0"/>
              <a:t>phase</a:t>
            </a:r>
          </a:p>
          <a:p>
            <a:pPr marL="0" indent="0" algn="just">
              <a:buNone/>
            </a:pPr>
            <a:endParaRPr lang="en-US" dirty="0"/>
          </a:p>
          <a:p>
            <a:pPr marL="0" indent="0" algn="just">
              <a:buNone/>
            </a:pPr>
            <a:r>
              <a:rPr lang="en-US" dirty="0"/>
              <a:t>After the creation phase, the global execution context moves to the execution phase</a:t>
            </a:r>
            <a:r>
              <a:rPr lang="en-US" dirty="0" smtClean="0"/>
              <a:t>.</a:t>
            </a:r>
            <a:endParaRPr lang="en-US" dirty="0"/>
          </a:p>
          <a:p>
            <a:pPr algn="just"/>
            <a:r>
              <a:rPr lang="en-US" dirty="0"/>
              <a:t>During the execution phase, the JavaScript engine executes the code line by </a:t>
            </a:r>
            <a:r>
              <a:rPr lang="en-US" dirty="0" smtClean="0"/>
              <a:t>line.</a:t>
            </a:r>
          </a:p>
          <a:p>
            <a:pPr algn="just"/>
            <a:r>
              <a:rPr lang="en-US" dirty="0" smtClean="0"/>
              <a:t>It </a:t>
            </a:r>
            <a:r>
              <a:rPr lang="en-US" dirty="0"/>
              <a:t>assigns values to variables and executes the function calls</a:t>
            </a:r>
            <a:r>
              <a:rPr lang="en-US" dirty="0" smtClean="0"/>
              <a:t>.</a:t>
            </a:r>
          </a:p>
          <a:p>
            <a:pPr algn="just"/>
            <a:r>
              <a:rPr lang="en-US" dirty="0"/>
              <a:t>For every function call, the JavaScript engine creates a new Function Execution </a:t>
            </a:r>
            <a:r>
              <a:rPr lang="en-US" dirty="0" smtClean="0"/>
              <a:t>Context (local context). </a:t>
            </a:r>
            <a:r>
              <a:rPr lang="en-US" dirty="0"/>
              <a:t>The Function Execution Context is similar to the Global Execution Context, but instead of creating the global object, it creates the arguments object that contains a reference to all the parameters passed into the </a:t>
            </a:r>
            <a:r>
              <a:rPr lang="en-US" dirty="0" smtClean="0"/>
              <a:t>function</a:t>
            </a:r>
            <a:endParaRPr lang="en-US" dirty="0"/>
          </a:p>
        </p:txBody>
      </p:sp>
      <p:sp>
        <p:nvSpPr>
          <p:cNvPr id="4" name="Titre 1"/>
          <p:cNvSpPr>
            <a:spLocks noGrp="1"/>
          </p:cNvSpPr>
          <p:nvPr>
            <p:ph type="title"/>
          </p:nvPr>
        </p:nvSpPr>
        <p:spPr>
          <a:xfrm>
            <a:off x="3276600" y="76398"/>
            <a:ext cx="5516880" cy="733501"/>
          </a:xfrm>
        </p:spPr>
        <p:txBody>
          <a:bodyPr/>
          <a:lstStyle/>
          <a:p>
            <a:pPr algn="ctr"/>
            <a:r>
              <a:rPr lang="en-US" b="1" cap="none" dirty="0" err="1"/>
              <a:t>Javascript</a:t>
            </a:r>
            <a:r>
              <a:rPr lang="en-US" b="1" cap="none" dirty="0"/>
              <a:t> engine</a:t>
            </a:r>
            <a:endParaRPr lang="en-US" dirty="0"/>
          </a:p>
        </p:txBody>
      </p:sp>
      <p:sp>
        <p:nvSpPr>
          <p:cNvPr id="5" name="Espace réservé du contenu 2"/>
          <p:cNvSpPr txBox="1">
            <a:spLocks/>
          </p:cNvSpPr>
          <p:nvPr/>
        </p:nvSpPr>
        <p:spPr>
          <a:xfrm>
            <a:off x="1129929" y="1101636"/>
            <a:ext cx="2710543"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smtClean="0"/>
              <a:t>How </a:t>
            </a:r>
            <a:r>
              <a:rPr lang="fr-BE" sz="2800" dirty="0" err="1" smtClean="0"/>
              <a:t>it</a:t>
            </a:r>
            <a:r>
              <a:rPr lang="fr-BE" sz="2800" dirty="0" smtClean="0"/>
              <a:t> </a:t>
            </a:r>
            <a:r>
              <a:rPr lang="fr-BE" sz="2800" dirty="0" err="1" smtClean="0"/>
              <a:t>works</a:t>
            </a:r>
            <a:r>
              <a:rPr lang="fr-BE" sz="2800" dirty="0" smtClean="0"/>
              <a:t> ?</a:t>
            </a:r>
            <a:endParaRPr lang="en-US" sz="2800" dirty="0"/>
          </a:p>
        </p:txBody>
      </p:sp>
    </p:spTree>
    <p:extLst>
      <p:ext uri="{BB962C8B-B14F-4D97-AF65-F5344CB8AC3E}">
        <p14:creationId xmlns:p14="http://schemas.microsoft.com/office/powerpoint/2010/main" val="12765278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276600" y="276701"/>
            <a:ext cx="5516880" cy="733501"/>
          </a:xfrm>
        </p:spPr>
        <p:txBody>
          <a:bodyPr/>
          <a:lstStyle/>
          <a:p>
            <a:pPr algn="ctr"/>
            <a:r>
              <a:rPr lang="en-US" b="1" cap="none" dirty="0" err="1"/>
              <a:t>Javascript</a:t>
            </a:r>
            <a:r>
              <a:rPr lang="en-US" b="1" cap="none" dirty="0"/>
              <a:t> engine</a:t>
            </a:r>
            <a:endParaRPr lang="en-US" dirty="0"/>
          </a:p>
        </p:txBody>
      </p:sp>
      <p:sp>
        <p:nvSpPr>
          <p:cNvPr id="5" name="Espace réservé du contenu 2"/>
          <p:cNvSpPr txBox="1">
            <a:spLocks/>
          </p:cNvSpPr>
          <p:nvPr/>
        </p:nvSpPr>
        <p:spPr>
          <a:xfrm>
            <a:off x="3002278" y="1223561"/>
            <a:ext cx="6603277"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err="1" smtClean="0"/>
              <a:t>Execution</a:t>
            </a:r>
            <a:r>
              <a:rPr lang="fr-BE" sz="2800" dirty="0" smtClean="0"/>
              <a:t> </a:t>
            </a:r>
            <a:r>
              <a:rPr lang="fr-BE" sz="2800" dirty="0" err="1" smtClean="0"/>
              <a:t>context</a:t>
            </a:r>
            <a:r>
              <a:rPr lang="fr-BE" sz="2800" dirty="0" smtClean="0"/>
              <a:t> / </a:t>
            </a:r>
            <a:r>
              <a:rPr lang="fr-BE" sz="2800" dirty="0" err="1" smtClean="0"/>
              <a:t>Execution</a:t>
            </a:r>
            <a:r>
              <a:rPr lang="fr-BE" sz="2800" dirty="0" smtClean="0"/>
              <a:t> phase</a:t>
            </a:r>
            <a:endParaRPr lang="en-US" sz="2800" dirty="0"/>
          </a:p>
        </p:txBody>
      </p:sp>
      <p:pic>
        <p:nvPicPr>
          <p:cNvPr id="6" name="Image 5"/>
          <p:cNvPicPr>
            <a:picLocks noChangeAspect="1"/>
          </p:cNvPicPr>
          <p:nvPr/>
        </p:nvPicPr>
        <p:blipFill>
          <a:blip r:embed="rId2"/>
          <a:stretch>
            <a:fillRect/>
          </a:stretch>
        </p:blipFill>
        <p:spPr>
          <a:xfrm>
            <a:off x="1025432" y="2142313"/>
            <a:ext cx="2826997" cy="4292645"/>
          </a:xfrm>
          <a:prstGeom prst="rect">
            <a:avLst/>
          </a:prstGeom>
        </p:spPr>
      </p:pic>
      <p:pic>
        <p:nvPicPr>
          <p:cNvPr id="7" name="Image 6"/>
          <p:cNvPicPr>
            <a:picLocks noChangeAspect="1"/>
          </p:cNvPicPr>
          <p:nvPr/>
        </p:nvPicPr>
        <p:blipFill>
          <a:blip r:embed="rId3"/>
          <a:stretch>
            <a:fillRect/>
          </a:stretch>
        </p:blipFill>
        <p:spPr>
          <a:xfrm>
            <a:off x="7397207" y="2142313"/>
            <a:ext cx="2792546" cy="4134253"/>
          </a:xfrm>
          <a:prstGeom prst="rect">
            <a:avLst/>
          </a:prstGeom>
        </p:spPr>
      </p:pic>
    </p:spTree>
    <p:extLst>
      <p:ext uri="{BB962C8B-B14F-4D97-AF65-F5344CB8AC3E}">
        <p14:creationId xmlns:p14="http://schemas.microsoft.com/office/powerpoint/2010/main" val="40420003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03312" y="2052919"/>
            <a:ext cx="10043659" cy="3215768"/>
          </a:xfrm>
        </p:spPr>
        <p:txBody>
          <a:bodyPr/>
          <a:lstStyle/>
          <a:p>
            <a:pPr marL="0" indent="0" algn="just">
              <a:buNone/>
            </a:pPr>
            <a:r>
              <a:rPr lang="en-US" dirty="0"/>
              <a:t>To keep track of all the execution contexts, including the Global Execution Context and Function Execution Contexts, the JavaScript engine uses a data structure named call stack</a:t>
            </a:r>
            <a:r>
              <a:rPr lang="en-US" dirty="0" smtClean="0"/>
              <a:t>.</a:t>
            </a:r>
          </a:p>
          <a:p>
            <a:pPr marL="0" indent="0" algn="just">
              <a:buNone/>
            </a:pPr>
            <a:r>
              <a:rPr lang="en-US" dirty="0"/>
              <a:t>JavaScript is a single-threaded programming language, which means it has a single Call Stack. Therefore it can do one thing at a time.</a:t>
            </a:r>
          </a:p>
          <a:p>
            <a:pPr marL="0" indent="0" algn="just">
              <a:buNone/>
            </a:pPr>
            <a:r>
              <a:rPr lang="en-US" dirty="0"/>
              <a:t>The Call Stack is a data structure which records basically where in the program we are. If we step into a function, we put it on the top of the stack. If we return from a function, we pop off the top of the stack. </a:t>
            </a:r>
          </a:p>
        </p:txBody>
      </p:sp>
      <p:sp>
        <p:nvSpPr>
          <p:cNvPr id="4" name="Titre 1"/>
          <p:cNvSpPr>
            <a:spLocks noGrp="1"/>
          </p:cNvSpPr>
          <p:nvPr>
            <p:ph type="title"/>
          </p:nvPr>
        </p:nvSpPr>
        <p:spPr>
          <a:xfrm>
            <a:off x="3389809" y="276701"/>
            <a:ext cx="5516880" cy="733501"/>
          </a:xfrm>
        </p:spPr>
        <p:txBody>
          <a:bodyPr/>
          <a:lstStyle/>
          <a:p>
            <a:pPr algn="ctr"/>
            <a:r>
              <a:rPr lang="en-US" b="1" cap="none" dirty="0" err="1"/>
              <a:t>Javascript</a:t>
            </a:r>
            <a:r>
              <a:rPr lang="en-US" b="1" cap="none" dirty="0"/>
              <a:t> engine</a:t>
            </a:r>
            <a:endParaRPr lang="en-US" dirty="0"/>
          </a:p>
        </p:txBody>
      </p:sp>
      <p:sp>
        <p:nvSpPr>
          <p:cNvPr id="5" name="Espace réservé du contenu 2"/>
          <p:cNvSpPr txBox="1">
            <a:spLocks/>
          </p:cNvSpPr>
          <p:nvPr/>
        </p:nvSpPr>
        <p:spPr>
          <a:xfrm>
            <a:off x="1051551" y="1301938"/>
            <a:ext cx="2675713"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smtClean="0"/>
              <a:t>The Call </a:t>
            </a:r>
            <a:r>
              <a:rPr lang="fr-BE" sz="2800" dirty="0" err="1" smtClean="0"/>
              <a:t>stack</a:t>
            </a:r>
            <a:endParaRPr lang="en-US" sz="2800" dirty="0"/>
          </a:p>
        </p:txBody>
      </p:sp>
    </p:spTree>
    <p:extLst>
      <p:ext uri="{BB962C8B-B14F-4D97-AF65-F5344CB8AC3E}">
        <p14:creationId xmlns:p14="http://schemas.microsoft.com/office/powerpoint/2010/main" val="2087383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986772" y="1972233"/>
            <a:ext cx="5503676" cy="3666567"/>
          </a:xfrm>
        </p:spPr>
        <p:txBody>
          <a:bodyPr>
            <a:normAutofit/>
          </a:bodyPr>
          <a:lstStyle/>
          <a:p>
            <a:pPr algn="just">
              <a:lnSpc>
                <a:spcPct val="150000"/>
              </a:lnSpc>
            </a:pPr>
            <a:r>
              <a:rPr lang="en-US" dirty="0"/>
              <a:t>Every function call gets pushed into the Call </a:t>
            </a:r>
            <a:r>
              <a:rPr lang="en-US" dirty="0" smtClean="0"/>
              <a:t>Stack</a:t>
            </a:r>
          </a:p>
          <a:p>
            <a:pPr algn="just">
              <a:lnSpc>
                <a:spcPct val="150000"/>
              </a:lnSpc>
            </a:pPr>
            <a:r>
              <a:rPr lang="en-US" dirty="0"/>
              <a:t>The first thing that gets pushed is main() (or global()), the main thread of execution of your </a:t>
            </a:r>
            <a:r>
              <a:rPr lang="en-US" dirty="0" err="1"/>
              <a:t>Javascript</a:t>
            </a:r>
            <a:r>
              <a:rPr lang="en-US" dirty="0"/>
              <a:t> program</a:t>
            </a:r>
            <a:r>
              <a:rPr lang="en-US" dirty="0" smtClean="0"/>
              <a:t>.</a:t>
            </a:r>
          </a:p>
          <a:p>
            <a:pPr algn="just">
              <a:lnSpc>
                <a:spcPct val="150000"/>
              </a:lnSpc>
            </a:pPr>
            <a:r>
              <a:rPr lang="en-US" dirty="0"/>
              <a:t>When a function ends executing it gets popped from the Call </a:t>
            </a:r>
            <a:r>
              <a:rPr lang="en-US" dirty="0" smtClean="0"/>
              <a:t>Stack</a:t>
            </a:r>
            <a:endParaRPr lang="en-US" dirty="0"/>
          </a:p>
        </p:txBody>
      </p:sp>
      <p:sp>
        <p:nvSpPr>
          <p:cNvPr id="4" name="Titre 1"/>
          <p:cNvSpPr>
            <a:spLocks noGrp="1"/>
          </p:cNvSpPr>
          <p:nvPr>
            <p:ph type="title"/>
          </p:nvPr>
        </p:nvSpPr>
        <p:spPr>
          <a:xfrm>
            <a:off x="3389809" y="276701"/>
            <a:ext cx="5516880" cy="733501"/>
          </a:xfrm>
        </p:spPr>
        <p:txBody>
          <a:bodyPr/>
          <a:lstStyle/>
          <a:p>
            <a:pPr algn="ctr"/>
            <a:r>
              <a:rPr lang="en-US" b="1" cap="none" dirty="0" err="1"/>
              <a:t>Javascript</a:t>
            </a:r>
            <a:r>
              <a:rPr lang="en-US" b="1" cap="none" dirty="0"/>
              <a:t> engine</a:t>
            </a:r>
            <a:endParaRPr lang="en-US" dirty="0"/>
          </a:p>
        </p:txBody>
      </p:sp>
      <p:sp>
        <p:nvSpPr>
          <p:cNvPr id="5" name="Espace réservé du contenu 2"/>
          <p:cNvSpPr txBox="1">
            <a:spLocks/>
          </p:cNvSpPr>
          <p:nvPr/>
        </p:nvSpPr>
        <p:spPr>
          <a:xfrm>
            <a:off x="1006726" y="1301938"/>
            <a:ext cx="2675713"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smtClean="0"/>
              <a:t>The Call </a:t>
            </a:r>
            <a:r>
              <a:rPr lang="fr-BE" sz="2800" dirty="0" err="1" smtClean="0"/>
              <a:t>stack</a:t>
            </a:r>
            <a:endParaRPr lang="en-US" sz="2800" dirty="0"/>
          </a:p>
        </p:txBody>
      </p:sp>
      <p:pic>
        <p:nvPicPr>
          <p:cNvPr id="1029" name="Picture 5" descr="https://miro.medium.com/max/875/1*OnH_DlbNAPvB9KLxUCyMs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2825" y="1850577"/>
            <a:ext cx="4661646" cy="3958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778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389809" y="276701"/>
            <a:ext cx="5516880" cy="733501"/>
          </a:xfrm>
        </p:spPr>
        <p:txBody>
          <a:bodyPr/>
          <a:lstStyle/>
          <a:p>
            <a:pPr algn="ctr"/>
            <a:r>
              <a:rPr lang="en-US" b="1" cap="none" dirty="0" err="1"/>
              <a:t>Javascript</a:t>
            </a:r>
            <a:r>
              <a:rPr lang="en-US" b="1" cap="none" dirty="0"/>
              <a:t> engine</a:t>
            </a:r>
            <a:endParaRPr lang="en-US" dirty="0"/>
          </a:p>
        </p:txBody>
      </p:sp>
      <p:sp>
        <p:nvSpPr>
          <p:cNvPr id="5" name="Espace réservé du contenu 2"/>
          <p:cNvSpPr txBox="1">
            <a:spLocks/>
          </p:cNvSpPr>
          <p:nvPr/>
        </p:nvSpPr>
        <p:spPr>
          <a:xfrm>
            <a:off x="3082240" y="1164786"/>
            <a:ext cx="5338948"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smtClean="0"/>
              <a:t>The Call </a:t>
            </a:r>
            <a:r>
              <a:rPr lang="fr-BE" sz="2800" dirty="0" err="1" smtClean="0"/>
              <a:t>stack</a:t>
            </a:r>
            <a:r>
              <a:rPr lang="fr-BE" sz="2800" dirty="0" smtClean="0"/>
              <a:t> : how </a:t>
            </a:r>
            <a:r>
              <a:rPr lang="fr-BE" sz="2800" dirty="0" err="1" smtClean="0"/>
              <a:t>it</a:t>
            </a:r>
            <a:r>
              <a:rPr lang="fr-BE" sz="2800" dirty="0" smtClean="0"/>
              <a:t> </a:t>
            </a:r>
            <a:r>
              <a:rPr lang="fr-BE" sz="2800" dirty="0" err="1" smtClean="0"/>
              <a:t>works</a:t>
            </a:r>
            <a:r>
              <a:rPr lang="fr-BE" sz="2800" dirty="0" smtClean="0"/>
              <a:t> ?</a:t>
            </a:r>
            <a:endParaRPr lang="en-US" sz="2800" dirty="0"/>
          </a:p>
        </p:txBody>
      </p:sp>
      <p:pic>
        <p:nvPicPr>
          <p:cNvPr id="2050" name="Picture 2" descr="https://miro.medium.com/max/750/1*E3zTWtEOiDWw7d0n7Vp-mA.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868486" y="1850577"/>
            <a:ext cx="8234454" cy="4789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6271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674979" y="2671227"/>
            <a:ext cx="6781044" cy="2937093"/>
          </a:xfrm>
        </p:spPr>
        <p:txBody>
          <a:bodyPr>
            <a:noAutofit/>
          </a:bodyPr>
          <a:lstStyle/>
          <a:p>
            <a:pPr marL="0" indent="0" algn="just">
              <a:lnSpc>
                <a:spcPct val="160000"/>
              </a:lnSpc>
              <a:buNone/>
            </a:pPr>
            <a:r>
              <a:rPr lang="en-US" sz="1800" dirty="0" smtClean="0"/>
              <a:t>This </a:t>
            </a:r>
            <a:r>
              <a:rPr lang="en-US" sz="1800" dirty="0"/>
              <a:t>happens when you reach the maximum Call Stack size. And that could happen quite easily, especially if you're using recursion without testing your code very extensively</a:t>
            </a:r>
            <a:r>
              <a:rPr lang="en-US" sz="1800" dirty="0" smtClean="0"/>
              <a:t>.</a:t>
            </a:r>
          </a:p>
          <a:p>
            <a:pPr marL="0" indent="0" algn="just">
              <a:lnSpc>
                <a:spcPct val="160000"/>
              </a:lnSpc>
              <a:buNone/>
            </a:pPr>
            <a:r>
              <a:rPr lang="en-US" sz="1800" dirty="0"/>
              <a:t>F</a:t>
            </a:r>
            <a:r>
              <a:rPr lang="en-US" sz="1800" dirty="0" smtClean="0"/>
              <a:t>or </a:t>
            </a:r>
            <a:r>
              <a:rPr lang="en-US" sz="1800" dirty="0"/>
              <a:t>Chrome browser, there is a limit on the size of the stack which is 16,000 </a:t>
            </a:r>
            <a:r>
              <a:rPr lang="en-US" sz="1800" dirty="0" smtClean="0"/>
              <a:t>frames.</a:t>
            </a:r>
            <a:endParaRPr lang="en-US" sz="1800" dirty="0"/>
          </a:p>
        </p:txBody>
      </p:sp>
      <p:sp>
        <p:nvSpPr>
          <p:cNvPr id="4" name="Titre 1"/>
          <p:cNvSpPr>
            <a:spLocks noGrp="1"/>
          </p:cNvSpPr>
          <p:nvPr>
            <p:ph type="title"/>
          </p:nvPr>
        </p:nvSpPr>
        <p:spPr>
          <a:xfrm>
            <a:off x="3389809" y="276701"/>
            <a:ext cx="5516880" cy="733501"/>
          </a:xfrm>
        </p:spPr>
        <p:txBody>
          <a:bodyPr/>
          <a:lstStyle/>
          <a:p>
            <a:pPr algn="ctr"/>
            <a:r>
              <a:rPr lang="en-US" b="1" cap="none" dirty="0" err="1"/>
              <a:t>Javascript</a:t>
            </a:r>
            <a:r>
              <a:rPr lang="en-US" b="1" cap="none" dirty="0"/>
              <a:t> engine</a:t>
            </a:r>
            <a:endParaRPr lang="en-US" dirty="0"/>
          </a:p>
        </p:txBody>
      </p:sp>
      <p:sp>
        <p:nvSpPr>
          <p:cNvPr id="5" name="Espace réservé du contenu 2"/>
          <p:cNvSpPr txBox="1">
            <a:spLocks/>
          </p:cNvSpPr>
          <p:nvPr/>
        </p:nvSpPr>
        <p:spPr>
          <a:xfrm>
            <a:off x="3478775" y="1257240"/>
            <a:ext cx="5338948" cy="5486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b="1" dirty="0" smtClean="0"/>
              <a:t>The Call </a:t>
            </a:r>
            <a:r>
              <a:rPr lang="fr-BE" sz="2800" b="1" dirty="0" err="1" smtClean="0"/>
              <a:t>stack</a:t>
            </a:r>
            <a:r>
              <a:rPr lang="fr-BE" sz="2800" b="1" dirty="0" smtClean="0"/>
              <a:t> : </a:t>
            </a:r>
            <a:r>
              <a:rPr lang="fr-BE" sz="2800" b="1" dirty="0" err="1" smtClean="0"/>
              <a:t>Stack</a:t>
            </a:r>
            <a:r>
              <a:rPr lang="fr-BE" sz="2800" b="1" dirty="0" smtClean="0"/>
              <a:t> </a:t>
            </a:r>
            <a:r>
              <a:rPr lang="fr-BE" sz="2800" b="1" dirty="0" err="1" smtClean="0"/>
              <a:t>overflow</a:t>
            </a:r>
            <a:endParaRPr lang="en-US" sz="2800" b="1" dirty="0"/>
          </a:p>
        </p:txBody>
      </p:sp>
      <p:pic>
        <p:nvPicPr>
          <p:cNvPr id="8" name="Image 7"/>
          <p:cNvPicPr>
            <a:picLocks noChangeAspect="1"/>
          </p:cNvPicPr>
          <p:nvPr/>
        </p:nvPicPr>
        <p:blipFill>
          <a:blip r:embed="rId2"/>
          <a:stretch>
            <a:fillRect/>
          </a:stretch>
        </p:blipFill>
        <p:spPr>
          <a:xfrm>
            <a:off x="9263864" y="2377440"/>
            <a:ext cx="1882559" cy="3582700"/>
          </a:xfrm>
          <a:prstGeom prst="rect">
            <a:avLst/>
          </a:prstGeom>
        </p:spPr>
      </p:pic>
    </p:spTree>
    <p:extLst>
      <p:ext uri="{BB962C8B-B14F-4D97-AF65-F5344CB8AC3E}">
        <p14:creationId xmlns:p14="http://schemas.microsoft.com/office/powerpoint/2010/main" val="9874234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miro.medium.com/max/875/1*AycFMDy9tlDmNoc5LXd9-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8960" y="1070888"/>
            <a:ext cx="7231222" cy="542135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478775" y="220922"/>
            <a:ext cx="5338948" cy="5486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b="1" dirty="0" smtClean="0"/>
              <a:t>The Call </a:t>
            </a:r>
            <a:r>
              <a:rPr lang="fr-BE" sz="2800" b="1" dirty="0" err="1" smtClean="0"/>
              <a:t>stack</a:t>
            </a:r>
            <a:r>
              <a:rPr lang="fr-BE" sz="2800" b="1" dirty="0" smtClean="0"/>
              <a:t> : </a:t>
            </a:r>
            <a:r>
              <a:rPr lang="fr-BE" sz="2800" b="1" dirty="0" err="1" smtClean="0"/>
              <a:t>Stack</a:t>
            </a:r>
            <a:r>
              <a:rPr lang="fr-BE" sz="2800" b="1" dirty="0" smtClean="0"/>
              <a:t> </a:t>
            </a:r>
            <a:r>
              <a:rPr lang="fr-BE" sz="2800" b="1" dirty="0" err="1" smtClean="0"/>
              <a:t>overflow</a:t>
            </a:r>
            <a:endParaRPr lang="en-US" sz="2800" b="1" dirty="0"/>
          </a:p>
        </p:txBody>
      </p:sp>
      <p:sp>
        <p:nvSpPr>
          <p:cNvPr id="6" name="ZoneTexte 5"/>
          <p:cNvSpPr txBox="1"/>
          <p:nvPr/>
        </p:nvSpPr>
        <p:spPr>
          <a:xfrm>
            <a:off x="592183" y="3013167"/>
            <a:ext cx="1976846" cy="107721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sz="1600" b="1" dirty="0"/>
              <a:t>function foo() {</a:t>
            </a:r>
          </a:p>
          <a:p>
            <a:r>
              <a:rPr lang="en-US" sz="1600" b="1" dirty="0"/>
              <a:t>    foo();</a:t>
            </a:r>
          </a:p>
          <a:p>
            <a:r>
              <a:rPr lang="en-US" sz="1600" b="1" dirty="0"/>
              <a:t>}</a:t>
            </a:r>
          </a:p>
          <a:p>
            <a:r>
              <a:rPr lang="en-US" sz="1600" b="1" dirty="0"/>
              <a:t>foo();</a:t>
            </a:r>
          </a:p>
        </p:txBody>
      </p:sp>
      <p:pic>
        <p:nvPicPr>
          <p:cNvPr id="5122" name="Picture 2" descr="https://miro.medium.com/max/875/1*tqkykdU69DFrxi82JOWLbQ.png"/>
          <p:cNvPicPr>
            <a:picLocks noChangeAspect="1" noChangeArrowheads="1"/>
          </p:cNvPicPr>
          <p:nvPr/>
        </p:nvPicPr>
        <p:blipFill rotWithShape="1">
          <a:blip r:embed="rId3">
            <a:extLst>
              <a:ext uri="{28A0092B-C50C-407E-A947-70E740481C1C}">
                <a14:useLocalDpi xmlns:a14="http://schemas.microsoft.com/office/drawing/2010/main" val="0"/>
              </a:ext>
            </a:extLst>
          </a:blip>
          <a:srcRect t="35600" b="46260"/>
          <a:stretch/>
        </p:blipFill>
        <p:spPr bwMode="auto">
          <a:xfrm>
            <a:off x="3108959" y="5930537"/>
            <a:ext cx="7231223" cy="56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581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txBox="1">
            <a:spLocks/>
          </p:cNvSpPr>
          <p:nvPr/>
        </p:nvSpPr>
        <p:spPr>
          <a:xfrm>
            <a:off x="3389809" y="1152739"/>
            <a:ext cx="5338948" cy="5486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fr-BE" sz="2800" b="1" dirty="0" smtClean="0"/>
              <a:t>The Call </a:t>
            </a:r>
            <a:r>
              <a:rPr lang="fr-BE" sz="2800" b="1" dirty="0" err="1" smtClean="0"/>
              <a:t>stack</a:t>
            </a:r>
            <a:r>
              <a:rPr lang="fr-BE" sz="2800" b="1" dirty="0"/>
              <a:t> and Event Loop</a:t>
            </a:r>
            <a:endParaRPr lang="en-US" sz="2800" b="1" dirty="0"/>
          </a:p>
        </p:txBody>
      </p:sp>
      <p:sp>
        <p:nvSpPr>
          <p:cNvPr id="5" name="Titre 1"/>
          <p:cNvSpPr>
            <a:spLocks noGrp="1"/>
          </p:cNvSpPr>
          <p:nvPr>
            <p:ph type="title"/>
          </p:nvPr>
        </p:nvSpPr>
        <p:spPr>
          <a:xfrm>
            <a:off x="3389809" y="276701"/>
            <a:ext cx="5516880" cy="733501"/>
          </a:xfrm>
        </p:spPr>
        <p:txBody>
          <a:bodyPr/>
          <a:lstStyle/>
          <a:p>
            <a:pPr algn="ctr"/>
            <a:r>
              <a:rPr lang="en-US" b="1" cap="none" dirty="0" err="1"/>
              <a:t>Javascript</a:t>
            </a:r>
            <a:r>
              <a:rPr lang="en-US" b="1" cap="none" dirty="0"/>
              <a:t> engine</a:t>
            </a:r>
            <a:endParaRPr lang="en-US" dirty="0"/>
          </a:p>
        </p:txBody>
      </p:sp>
      <p:sp>
        <p:nvSpPr>
          <p:cNvPr id="6" name="Espace réservé du contenu 2"/>
          <p:cNvSpPr>
            <a:spLocks noGrp="1"/>
          </p:cNvSpPr>
          <p:nvPr>
            <p:ph idx="1"/>
          </p:nvPr>
        </p:nvSpPr>
        <p:spPr>
          <a:xfrm>
            <a:off x="746260" y="2016317"/>
            <a:ext cx="10470380" cy="4195481"/>
          </a:xfrm>
        </p:spPr>
        <p:txBody>
          <a:bodyPr>
            <a:normAutofit/>
          </a:bodyPr>
          <a:lstStyle/>
          <a:p>
            <a:pPr marL="0" indent="0" algn="just">
              <a:buNone/>
            </a:pPr>
            <a:r>
              <a:rPr lang="en-US" dirty="0"/>
              <a:t>Event loop basic job is to look both at the stack and the task queue, pushing the first thing on the queue to the stack when it see stack as </a:t>
            </a:r>
            <a:r>
              <a:rPr lang="en-US" dirty="0" smtClean="0"/>
              <a:t>empty,</a:t>
            </a:r>
          </a:p>
          <a:p>
            <a:pPr marL="0" indent="0" algn="just">
              <a:buNone/>
            </a:pPr>
            <a:endParaRPr lang="fr-FR" dirty="0"/>
          </a:p>
          <a:p>
            <a:pPr marL="0" indent="0" algn="just">
              <a:buNone/>
            </a:pPr>
            <a:r>
              <a:rPr lang="en-US" dirty="0"/>
              <a:t>If a function takes a long time to run, you cannot interact with the web browser while the function is running because the page crashes.</a:t>
            </a:r>
          </a:p>
          <a:p>
            <a:pPr marL="0" indent="0" algn="just">
              <a:buNone/>
            </a:pPr>
            <a:endParaRPr lang="en-US" dirty="0"/>
          </a:p>
          <a:p>
            <a:pPr marL="0" indent="0" algn="just">
              <a:buNone/>
            </a:pPr>
            <a:r>
              <a:rPr lang="en-US" dirty="0"/>
              <a:t>A function that takes a long time to complete is called a blocking function. Technically, a blocking feature blocks all web page interactions, such as the mouse click.</a:t>
            </a:r>
          </a:p>
          <a:p>
            <a:pPr marL="0" indent="0" algn="just">
              <a:buNone/>
            </a:pPr>
            <a:r>
              <a:rPr lang="en-US" dirty="0"/>
              <a:t>To prevent a blocking function from blocking other activity, you usually put it in a callback function for later execution and this is </a:t>
            </a:r>
            <a:r>
              <a:rPr lang="en-US" dirty="0" smtClean="0"/>
              <a:t>when </a:t>
            </a:r>
            <a:r>
              <a:rPr lang="en-US" dirty="0"/>
              <a:t>the event loop comes in.</a:t>
            </a:r>
          </a:p>
        </p:txBody>
      </p:sp>
    </p:spTree>
    <p:extLst>
      <p:ext uri="{BB962C8B-B14F-4D97-AF65-F5344CB8AC3E}">
        <p14:creationId xmlns:p14="http://schemas.microsoft.com/office/powerpoint/2010/main" val="32200058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8972" y="1558832"/>
            <a:ext cx="11506200" cy="803367"/>
          </a:xfrm>
        </p:spPr>
        <p:txBody>
          <a:bodyPr/>
          <a:lstStyle/>
          <a:p>
            <a:pPr algn="ctr"/>
            <a:r>
              <a:rPr lang="en-US" sz="3600" cap="none" dirty="0" smtClean="0"/>
              <a:t>Why is it important to know these concepts ?</a:t>
            </a:r>
            <a:endParaRPr lang="en-US" sz="3600" cap="none" dirty="0"/>
          </a:p>
        </p:txBody>
      </p:sp>
      <p:sp>
        <p:nvSpPr>
          <p:cNvPr id="3" name="Espace réservé du contenu 2"/>
          <p:cNvSpPr>
            <a:spLocks noGrp="1"/>
          </p:cNvSpPr>
          <p:nvPr>
            <p:ph idx="1"/>
          </p:nvPr>
        </p:nvSpPr>
        <p:spPr>
          <a:xfrm>
            <a:off x="616131" y="2603863"/>
            <a:ext cx="10820400" cy="2673531"/>
          </a:xfrm>
        </p:spPr>
        <p:txBody>
          <a:bodyPr>
            <a:normAutofit/>
          </a:bodyPr>
          <a:lstStyle/>
          <a:p>
            <a:pPr algn="just"/>
            <a:r>
              <a:rPr lang="en-US" dirty="0"/>
              <a:t>Many </a:t>
            </a:r>
            <a:r>
              <a:rPr lang="en-US" dirty="0" smtClean="0"/>
              <a:t>concepts of a programming language can be </a:t>
            </a:r>
            <a:r>
              <a:rPr lang="en-US" dirty="0"/>
              <a:t>confusing, so a good knowledge of these concepts will help you master </a:t>
            </a:r>
            <a:r>
              <a:rPr lang="en-US" dirty="0" smtClean="0"/>
              <a:t>the language.</a:t>
            </a:r>
          </a:p>
          <a:p>
            <a:pPr algn="just"/>
            <a:r>
              <a:rPr lang="en-US" dirty="0"/>
              <a:t>It is often easy to create any type of application and learn any framework and library if you master the fundamentals of the </a:t>
            </a:r>
            <a:r>
              <a:rPr lang="en-US" dirty="0" smtClean="0"/>
              <a:t>language.</a:t>
            </a:r>
          </a:p>
          <a:p>
            <a:pPr algn="just"/>
            <a:r>
              <a:rPr lang="en-US" dirty="0" smtClean="0"/>
              <a:t>And </a:t>
            </a:r>
            <a:r>
              <a:rPr lang="en-US" dirty="0"/>
              <a:t>of course, as a </a:t>
            </a:r>
            <a:r>
              <a:rPr lang="en-US" dirty="0" err="1"/>
              <a:t>javaScript</a:t>
            </a:r>
            <a:r>
              <a:rPr lang="en-US" dirty="0"/>
              <a:t> programmer, it is also important to know these basic </a:t>
            </a:r>
            <a:r>
              <a:rPr lang="en-US" dirty="0" smtClean="0"/>
              <a:t>concepts. Because understanding </a:t>
            </a:r>
            <a:r>
              <a:rPr lang="en-US" dirty="0"/>
              <a:t>the tech behind a programming </a:t>
            </a:r>
            <a:r>
              <a:rPr lang="en-US" dirty="0" smtClean="0"/>
              <a:t>language will also </a:t>
            </a:r>
            <a:r>
              <a:rPr lang="en-US" dirty="0"/>
              <a:t>help you better tune your craft as a programmer.</a:t>
            </a:r>
          </a:p>
        </p:txBody>
      </p:sp>
    </p:spTree>
    <p:extLst>
      <p:ext uri="{BB962C8B-B14F-4D97-AF65-F5344CB8AC3E}">
        <p14:creationId xmlns:p14="http://schemas.microsoft.com/office/powerpoint/2010/main" val="221824432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miro.medium.com/max/875/1*-MMBHKy_ZxCrouecRqvsB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945" y="984068"/>
            <a:ext cx="8478877" cy="553212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contenu 2"/>
          <p:cNvSpPr txBox="1">
            <a:spLocks/>
          </p:cNvSpPr>
          <p:nvPr/>
        </p:nvSpPr>
        <p:spPr>
          <a:xfrm>
            <a:off x="3389809" y="238339"/>
            <a:ext cx="5338948" cy="5486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None/>
            </a:pPr>
            <a:r>
              <a:rPr lang="fr-BE" sz="2800" b="1" dirty="0" smtClean="0"/>
              <a:t>The Call </a:t>
            </a:r>
            <a:r>
              <a:rPr lang="fr-BE" sz="2800" b="1" dirty="0" err="1" smtClean="0"/>
              <a:t>stack</a:t>
            </a:r>
            <a:r>
              <a:rPr lang="fr-BE" sz="2800" b="1" dirty="0"/>
              <a:t> and Event Loop</a:t>
            </a:r>
            <a:endParaRPr lang="en-US" sz="2800" b="1" dirty="0"/>
          </a:p>
        </p:txBody>
      </p:sp>
    </p:spTree>
    <p:extLst>
      <p:ext uri="{BB962C8B-B14F-4D97-AF65-F5344CB8AC3E}">
        <p14:creationId xmlns:p14="http://schemas.microsoft.com/office/powerpoint/2010/main" val="628294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a:stretch>
            <a:fillRect/>
          </a:stretch>
        </p:blipFill>
        <p:spPr>
          <a:xfrm>
            <a:off x="144481" y="1463042"/>
            <a:ext cx="4233496" cy="3762102"/>
          </a:xfrm>
          <a:prstGeom prst="rect">
            <a:avLst/>
          </a:prstGeom>
        </p:spPr>
      </p:pic>
      <p:pic>
        <p:nvPicPr>
          <p:cNvPr id="6" name="Image 5"/>
          <p:cNvPicPr>
            <a:picLocks noChangeAspect="1"/>
          </p:cNvPicPr>
          <p:nvPr/>
        </p:nvPicPr>
        <p:blipFill>
          <a:blip r:embed="rId3"/>
          <a:stretch>
            <a:fillRect/>
          </a:stretch>
        </p:blipFill>
        <p:spPr>
          <a:xfrm>
            <a:off x="4719217" y="70978"/>
            <a:ext cx="5104052" cy="3325365"/>
          </a:xfrm>
          <a:prstGeom prst="rect">
            <a:avLst/>
          </a:prstGeom>
        </p:spPr>
      </p:pic>
      <p:pic>
        <p:nvPicPr>
          <p:cNvPr id="7" name="Image 6"/>
          <p:cNvPicPr>
            <a:picLocks noChangeAspect="1"/>
          </p:cNvPicPr>
          <p:nvPr/>
        </p:nvPicPr>
        <p:blipFill>
          <a:blip r:embed="rId4"/>
          <a:stretch>
            <a:fillRect/>
          </a:stretch>
        </p:blipFill>
        <p:spPr>
          <a:xfrm>
            <a:off x="4829985" y="3596635"/>
            <a:ext cx="5054244" cy="3082991"/>
          </a:xfrm>
          <a:prstGeom prst="rect">
            <a:avLst/>
          </a:prstGeom>
        </p:spPr>
      </p:pic>
      <p:sp>
        <p:nvSpPr>
          <p:cNvPr id="8" name="ZoneTexte 7"/>
          <p:cNvSpPr txBox="1"/>
          <p:nvPr/>
        </p:nvSpPr>
        <p:spPr>
          <a:xfrm>
            <a:off x="1515291" y="966651"/>
            <a:ext cx="426720" cy="369332"/>
          </a:xfrm>
          <a:prstGeom prst="rect">
            <a:avLst/>
          </a:prstGeom>
          <a:noFill/>
        </p:spPr>
        <p:txBody>
          <a:bodyPr wrap="square" rtlCol="0">
            <a:spAutoFit/>
          </a:bodyPr>
          <a:lstStyle/>
          <a:p>
            <a:pPr algn="ctr"/>
            <a:r>
              <a:rPr lang="fr-FR" b="1" dirty="0" smtClean="0"/>
              <a:t>1</a:t>
            </a:r>
            <a:endParaRPr lang="en-US" b="1" dirty="0"/>
          </a:p>
        </p:txBody>
      </p:sp>
      <p:sp>
        <p:nvSpPr>
          <p:cNvPr id="9" name="ZoneTexte 8"/>
          <p:cNvSpPr txBox="1"/>
          <p:nvPr/>
        </p:nvSpPr>
        <p:spPr>
          <a:xfrm>
            <a:off x="9951149" y="1484815"/>
            <a:ext cx="426720" cy="369332"/>
          </a:xfrm>
          <a:prstGeom prst="rect">
            <a:avLst/>
          </a:prstGeom>
          <a:noFill/>
        </p:spPr>
        <p:txBody>
          <a:bodyPr wrap="square" rtlCol="0">
            <a:spAutoFit/>
          </a:bodyPr>
          <a:lstStyle/>
          <a:p>
            <a:pPr algn="ctr"/>
            <a:r>
              <a:rPr lang="fr-FR" b="1" dirty="0"/>
              <a:t>2</a:t>
            </a:r>
            <a:endParaRPr lang="en-US" b="1" dirty="0"/>
          </a:p>
        </p:txBody>
      </p:sp>
      <p:sp>
        <p:nvSpPr>
          <p:cNvPr id="10" name="ZoneTexte 9"/>
          <p:cNvSpPr txBox="1"/>
          <p:nvPr/>
        </p:nvSpPr>
        <p:spPr>
          <a:xfrm>
            <a:off x="10164509" y="5351416"/>
            <a:ext cx="426720" cy="369332"/>
          </a:xfrm>
          <a:prstGeom prst="rect">
            <a:avLst/>
          </a:prstGeom>
          <a:noFill/>
        </p:spPr>
        <p:txBody>
          <a:bodyPr wrap="square" rtlCol="0">
            <a:spAutoFit/>
          </a:bodyPr>
          <a:lstStyle/>
          <a:p>
            <a:pPr algn="ctr"/>
            <a:r>
              <a:rPr lang="fr-FR" b="1" dirty="0"/>
              <a:t>3</a:t>
            </a:r>
            <a:endParaRPr lang="en-US" b="1" dirty="0"/>
          </a:p>
        </p:txBody>
      </p:sp>
    </p:spTree>
    <p:extLst>
      <p:ext uri="{BB962C8B-B14F-4D97-AF65-F5344CB8AC3E}">
        <p14:creationId xmlns:p14="http://schemas.microsoft.com/office/powerpoint/2010/main" val="4134136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66797" y="504969"/>
            <a:ext cx="5693729" cy="696813"/>
          </a:xfrm>
        </p:spPr>
        <p:txBody>
          <a:bodyPr/>
          <a:lstStyle/>
          <a:p>
            <a:r>
              <a:rPr lang="en-US" dirty="0" smtClean="0"/>
              <a:t>Some referral </a:t>
            </a:r>
            <a:r>
              <a:rPr lang="en-US" dirty="0"/>
              <a:t>sources</a:t>
            </a:r>
          </a:p>
        </p:txBody>
      </p:sp>
      <p:sp>
        <p:nvSpPr>
          <p:cNvPr id="3" name="Espace réservé du contenu 2"/>
          <p:cNvSpPr>
            <a:spLocks noGrp="1"/>
          </p:cNvSpPr>
          <p:nvPr>
            <p:ph idx="1"/>
          </p:nvPr>
        </p:nvSpPr>
        <p:spPr>
          <a:xfrm>
            <a:off x="1103312" y="2052918"/>
            <a:ext cx="8946541" cy="3355105"/>
          </a:xfrm>
        </p:spPr>
        <p:txBody>
          <a:bodyPr/>
          <a:lstStyle/>
          <a:p>
            <a:r>
              <a:rPr lang="en-US" dirty="0"/>
              <a:t>https://en.wikipedia.org/wiki/JavaScript_engine</a:t>
            </a:r>
          </a:p>
          <a:p>
            <a:r>
              <a:rPr lang="en-US" dirty="0"/>
              <a:t>https://web.archive.org/web/20181208123231/http://developer.telerik.com/featured/a-guide-to-javascript-engines-for-idiots/</a:t>
            </a:r>
          </a:p>
          <a:p>
            <a:r>
              <a:rPr lang="en-US" dirty="0"/>
              <a:t>https://</a:t>
            </a:r>
            <a:r>
              <a:rPr lang="en-US" dirty="0" smtClean="0"/>
              <a:t>github.com/leonardomso/33-js-concepts</a:t>
            </a:r>
          </a:p>
          <a:p>
            <a:r>
              <a:rPr lang="en-US" dirty="0"/>
              <a:t>https://www.javascripttutorial.net/javascript-execution-context/</a:t>
            </a:r>
          </a:p>
          <a:p>
            <a:r>
              <a:rPr lang="en-US" dirty="0" smtClean="0"/>
              <a:t>https</a:t>
            </a:r>
            <a:r>
              <a:rPr lang="en-US" dirty="0"/>
              <a:t>://medium.com/@gaurav.pandvia/understanding-javascript-function-executions-tasks-event-loop-call-stack-more-part-1-5683dea1f5ec</a:t>
            </a:r>
          </a:p>
        </p:txBody>
      </p:sp>
    </p:spTree>
    <p:extLst>
      <p:ext uri="{BB962C8B-B14F-4D97-AF65-F5344CB8AC3E}">
        <p14:creationId xmlns:p14="http://schemas.microsoft.com/office/powerpoint/2010/main" val="259929433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619794" y="539804"/>
            <a:ext cx="7872550" cy="853568"/>
          </a:xfrm>
        </p:spPr>
        <p:txBody>
          <a:bodyPr/>
          <a:lstStyle/>
          <a:p>
            <a:r>
              <a:rPr lang="en-US" b="1" dirty="0" smtClean="0"/>
              <a:t>Thank </a:t>
            </a:r>
            <a:r>
              <a:rPr lang="en-US" b="1" dirty="0"/>
              <a:t>you for your </a:t>
            </a:r>
            <a:r>
              <a:rPr lang="en-US" b="1" dirty="0" smtClean="0"/>
              <a:t>attention !</a:t>
            </a:r>
            <a:endParaRPr lang="en-US" b="1"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3908" y="1740037"/>
            <a:ext cx="4184322" cy="4541520"/>
          </a:xfrm>
          <a:prstGeom prst="rect">
            <a:avLst/>
          </a:prstGeom>
        </p:spPr>
      </p:pic>
    </p:spTree>
    <p:extLst>
      <p:ext uri="{BB962C8B-B14F-4D97-AF65-F5344CB8AC3E}">
        <p14:creationId xmlns:p14="http://schemas.microsoft.com/office/powerpoint/2010/main" val="30625757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6355" y="1086590"/>
            <a:ext cx="2442754" cy="646416"/>
          </a:xfrm>
        </p:spPr>
        <p:txBody>
          <a:bodyPr>
            <a:normAutofit fontScale="90000"/>
          </a:bodyPr>
          <a:lstStyle/>
          <a:p>
            <a:pPr algn="l"/>
            <a:r>
              <a:rPr lang="fr-BE" cap="none" dirty="0" smtClean="0"/>
              <a:t>Contents</a:t>
            </a:r>
            <a:endParaRPr lang="en-US" cap="none" dirty="0"/>
          </a:p>
        </p:txBody>
      </p:sp>
      <p:sp>
        <p:nvSpPr>
          <p:cNvPr id="4" name="Rectangle 1"/>
          <p:cNvSpPr>
            <a:spLocks noGrp="1" noChangeArrowheads="1"/>
          </p:cNvSpPr>
          <p:nvPr>
            <p:ph idx="1"/>
          </p:nvPr>
        </p:nvSpPr>
        <p:spPr bwMode="auto">
          <a:xfrm>
            <a:off x="1028589" y="2322836"/>
            <a:ext cx="9839708"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kumimoji="0" lang="en-US" altLang="en-US" b="0" i="0" u="none" strike="noStrike" cap="none" normalizeH="0" baseline="0" dirty="0" err="1" smtClean="0">
                <a:ln>
                  <a:noFill/>
                </a:ln>
                <a:solidFill>
                  <a:schemeClr val="tx1"/>
                </a:solidFill>
                <a:effectLst/>
                <a:latin typeface="Arial" panose="020B0604020202020204" pitchFamily="34" charset="0"/>
              </a:rPr>
              <a:t>Javascript</a:t>
            </a:r>
            <a:r>
              <a:rPr kumimoji="0" lang="en-US" altLang="en-US" b="0" i="0" u="none" strike="noStrike" cap="none" normalizeH="0" baseline="0" dirty="0" smtClean="0">
                <a:ln>
                  <a:noFill/>
                </a:ln>
                <a:solidFill>
                  <a:schemeClr val="tx1"/>
                </a:solidFill>
                <a:effectLst/>
                <a:latin typeface="Arial" panose="020B0604020202020204" pitchFamily="34" charset="0"/>
              </a:rPr>
              <a:t> </a:t>
            </a:r>
            <a:r>
              <a:rPr kumimoji="0" lang="en-US" altLang="en-US" b="0" i="0" u="none" strike="noStrike" cap="none" normalizeH="0" baseline="0" dirty="0" smtClean="0">
                <a:ln>
                  <a:noFill/>
                </a:ln>
                <a:solidFill>
                  <a:schemeClr val="tx1"/>
                </a:solidFill>
                <a:effectLst/>
                <a:latin typeface="Arial" panose="020B0604020202020204" pitchFamily="34" charset="0"/>
              </a:rPr>
              <a:t>Engine</a:t>
            </a:r>
          </a:p>
          <a:p>
            <a:pPr eaLnBrk="0" fontAlgn="base" hangingPunct="0">
              <a:spcBef>
                <a:spcPct val="0"/>
              </a:spcBef>
              <a:spcAft>
                <a:spcPct val="0"/>
              </a:spcAft>
            </a:pPr>
            <a:r>
              <a:rPr lang="en-US" altLang="en-US" dirty="0">
                <a:latin typeface="Arial" panose="020B0604020202020204" pitchFamily="34" charset="0"/>
              </a:rPr>
              <a:t>The Call Stack </a:t>
            </a:r>
            <a:endParaRPr kumimoji="0" lang="en-US" altLang="en-US" b="0" i="0" u="none" strike="noStrike" cap="none" normalizeH="0" baseline="0" dirty="0" smtClean="0">
              <a:ln>
                <a:noFill/>
              </a:ln>
              <a:solidFill>
                <a:schemeClr val="tx1"/>
              </a:solidFill>
              <a:effectLst/>
              <a:latin typeface="Arial" panose="020B0604020202020204" pitchFamily="34" charset="0"/>
            </a:endParaRPr>
          </a:p>
          <a:p>
            <a:pPr eaLnBrk="0" fontAlgn="base" hangingPunct="0">
              <a:lnSpc>
                <a:spcPct val="100000"/>
              </a:lnSpc>
              <a:spcBef>
                <a:spcPct val="0"/>
              </a:spcBef>
              <a:spcAft>
                <a:spcPct val="0"/>
              </a:spcAft>
            </a:pPr>
            <a:r>
              <a:rPr kumimoji="0" lang="en-US" altLang="en-US" b="0" i="0" u="none" strike="noStrike" cap="none" normalizeH="0" baseline="0" dirty="0" smtClean="0">
                <a:ln>
                  <a:noFill/>
                </a:ln>
                <a:solidFill>
                  <a:schemeClr val="tx1"/>
                </a:solidFill>
                <a:effectLst/>
                <a:latin typeface="Arial" panose="020B0604020202020204" pitchFamily="34" charset="0"/>
              </a:rPr>
              <a:t>Execution Context in </a:t>
            </a:r>
            <a:r>
              <a:rPr kumimoji="0" lang="en-US" altLang="en-US" b="0" i="0" u="none" strike="noStrike" cap="none" normalizeH="0" baseline="0" dirty="0" err="1" smtClean="0">
                <a:ln>
                  <a:noFill/>
                </a:ln>
                <a:solidFill>
                  <a:schemeClr val="tx1"/>
                </a:solidFill>
                <a:effectLst/>
                <a:latin typeface="Arial" panose="020B0604020202020204" pitchFamily="34" charset="0"/>
              </a:rPr>
              <a:t>Javascript</a:t>
            </a:r>
            <a:r>
              <a:rPr kumimoji="0" lang="en-US" altLang="en-US" b="0" i="0" u="none" strike="noStrike" cap="none" normalizeH="0" baseline="0" dirty="0" smtClean="0">
                <a:ln>
                  <a:noFill/>
                </a:ln>
                <a:solidFill>
                  <a:schemeClr val="tx1"/>
                </a:solidFill>
                <a:effectLst/>
                <a:latin typeface="Arial" panose="020B0604020202020204" pitchFamily="34" charset="0"/>
              </a:rPr>
              <a:t> </a:t>
            </a:r>
          </a:p>
        </p:txBody>
      </p:sp>
      <p:sp>
        <p:nvSpPr>
          <p:cNvPr id="5" name="Rectangle 1"/>
          <p:cNvSpPr txBox="1">
            <a:spLocks noChangeArrowheads="1"/>
          </p:cNvSpPr>
          <p:nvPr/>
        </p:nvSpPr>
        <p:spPr bwMode="auto">
          <a:xfrm>
            <a:off x="1028589" y="4675285"/>
            <a:ext cx="9839708"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None/>
            </a:pPr>
            <a:r>
              <a:rPr lang="fr-BE" altLang="en-US" sz="1800" dirty="0" smtClean="0">
                <a:latin typeface="Arial" panose="020B0604020202020204" pitchFamily="34" charset="0"/>
              </a:rPr>
              <a:t>IMPORTANT !</a:t>
            </a:r>
          </a:p>
          <a:p>
            <a:pPr marL="0" indent="0" eaLnBrk="0" fontAlgn="base" hangingPunct="0">
              <a:lnSpc>
                <a:spcPct val="100000"/>
              </a:lnSpc>
              <a:spcBef>
                <a:spcPct val="0"/>
              </a:spcBef>
              <a:spcAft>
                <a:spcPct val="0"/>
              </a:spcAft>
              <a:buNone/>
            </a:pPr>
            <a:endParaRPr lang="en-US" altLang="en-US" sz="800" dirty="0" smtClean="0">
              <a:latin typeface="Arial" panose="020B0604020202020204" pitchFamily="34" charset="0"/>
            </a:endParaRPr>
          </a:p>
          <a:p>
            <a:pPr marL="0" indent="0" eaLnBrk="0" fontAlgn="base" hangingPunct="0">
              <a:lnSpc>
                <a:spcPct val="100000"/>
              </a:lnSpc>
              <a:spcBef>
                <a:spcPct val="0"/>
              </a:spcBef>
              <a:spcAft>
                <a:spcPct val="0"/>
              </a:spcAft>
              <a:buNone/>
            </a:pPr>
            <a:r>
              <a:rPr lang="en-US" altLang="en-US" sz="1600" dirty="0" smtClean="0">
                <a:latin typeface="Arial" panose="020B0604020202020204" pitchFamily="34" charset="0"/>
              </a:rPr>
              <a:t>It </a:t>
            </a:r>
            <a:r>
              <a:rPr lang="en-US" altLang="en-US" sz="1600" dirty="0">
                <a:latin typeface="Arial" panose="020B0604020202020204" pitchFamily="34" charset="0"/>
              </a:rPr>
              <a:t>should be noted that this presentation is only an overview of these three </a:t>
            </a:r>
            <a:r>
              <a:rPr lang="en-US" altLang="en-US" sz="1600" dirty="0" smtClean="0">
                <a:latin typeface="Arial" panose="020B0604020202020204" pitchFamily="34" charset="0"/>
              </a:rPr>
              <a:t>concepts </a:t>
            </a:r>
            <a:r>
              <a:rPr lang="en-US" sz="1600" dirty="0">
                <a:latin typeface="Arial" panose="020B0604020202020204" pitchFamily="34" charset="0"/>
                <a:cs typeface="Arial" panose="020B0604020202020204" pitchFamily="34" charset="0"/>
              </a:rPr>
              <a:t>among many </a:t>
            </a:r>
            <a:r>
              <a:rPr lang="en-US" sz="1600" dirty="0" smtClean="0">
                <a:latin typeface="Arial" panose="020B0604020202020204" pitchFamily="34" charset="0"/>
                <a:cs typeface="Arial" panose="020B0604020202020204" pitchFamily="34" charset="0"/>
              </a:rPr>
              <a:t>others</a:t>
            </a:r>
            <a:r>
              <a:rPr lang="en-US" altLang="en-US" sz="1600" dirty="0" smtClean="0">
                <a:latin typeface="Arial" panose="020B0604020202020204" pitchFamily="34" charset="0"/>
                <a:cs typeface="Arial" panose="020B0604020202020204" pitchFamily="34" charset="0"/>
              </a:rPr>
              <a:t>.</a:t>
            </a:r>
          </a:p>
          <a:p>
            <a:pPr marL="0" indent="0" eaLnBrk="0" fontAlgn="base" hangingPunct="0">
              <a:lnSpc>
                <a:spcPct val="100000"/>
              </a:lnSpc>
              <a:spcBef>
                <a:spcPct val="0"/>
              </a:spcBef>
              <a:spcAft>
                <a:spcPct val="0"/>
              </a:spcAft>
              <a:buNone/>
            </a:pPr>
            <a:r>
              <a:rPr lang="en-US" altLang="en-US" sz="1600" dirty="0" smtClean="0">
                <a:latin typeface="Arial" panose="020B0604020202020204" pitchFamily="34" charset="0"/>
              </a:rPr>
              <a:t>For </a:t>
            </a:r>
            <a:r>
              <a:rPr lang="en-US" altLang="en-US" sz="1600" dirty="0">
                <a:latin typeface="Arial" panose="020B0604020202020204" pitchFamily="34" charset="0"/>
              </a:rPr>
              <a:t>more details you will have the links at the end of the presentation </a:t>
            </a:r>
            <a:r>
              <a:rPr lang="en-US" altLang="en-US" sz="1600" dirty="0" smtClean="0">
                <a:latin typeface="Arial" panose="020B0604020202020204" pitchFamily="34" charset="0"/>
              </a:rPr>
              <a:t>so that </a:t>
            </a:r>
            <a:r>
              <a:rPr lang="en-US" altLang="en-US" sz="1600" dirty="0">
                <a:latin typeface="Arial" panose="020B0604020202020204" pitchFamily="34" charset="0"/>
              </a:rPr>
              <a:t>you </a:t>
            </a:r>
            <a:r>
              <a:rPr lang="en-US" altLang="en-US" sz="1600" dirty="0" smtClean="0">
                <a:latin typeface="Arial" panose="020B0604020202020204" pitchFamily="34" charset="0"/>
              </a:rPr>
              <a:t>can </a:t>
            </a:r>
            <a:r>
              <a:rPr lang="en-US" altLang="en-US" sz="1600" dirty="0">
                <a:latin typeface="Arial" panose="020B0604020202020204" pitchFamily="34" charset="0"/>
              </a:rPr>
              <a:t>deepen your knowledge on each of the concepts.</a:t>
            </a:r>
            <a:endParaRPr lang="en-US" altLang="en-US" sz="1600" dirty="0" smtClean="0">
              <a:latin typeface="Arial" panose="020B0604020202020204" pitchFamily="34" charset="0"/>
            </a:endParaRPr>
          </a:p>
        </p:txBody>
      </p:sp>
    </p:spTree>
    <p:extLst>
      <p:ext uri="{BB962C8B-B14F-4D97-AF65-F5344CB8AC3E}">
        <p14:creationId xmlns:p14="http://schemas.microsoft.com/office/powerpoint/2010/main" val="16058802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759925" y="1121424"/>
            <a:ext cx="4672149" cy="768336"/>
          </a:xfrm>
        </p:spPr>
        <p:txBody>
          <a:bodyPr/>
          <a:lstStyle/>
          <a:p>
            <a:pPr algn="l"/>
            <a:r>
              <a:rPr lang="en-US" b="1" cap="none" dirty="0" err="1" smtClean="0"/>
              <a:t>Javascript</a:t>
            </a:r>
            <a:r>
              <a:rPr lang="en-US" b="1" cap="none" dirty="0" smtClean="0"/>
              <a:t> engine</a:t>
            </a:r>
            <a:endParaRPr lang="en-US" cap="none" dirty="0"/>
          </a:p>
        </p:txBody>
      </p:sp>
      <p:sp>
        <p:nvSpPr>
          <p:cNvPr id="3" name="Espace réservé du contenu 2"/>
          <p:cNvSpPr>
            <a:spLocks noGrp="1"/>
          </p:cNvSpPr>
          <p:nvPr>
            <p:ph idx="1"/>
          </p:nvPr>
        </p:nvSpPr>
        <p:spPr>
          <a:xfrm>
            <a:off x="685799" y="2194561"/>
            <a:ext cx="2092234" cy="461554"/>
          </a:xfrm>
        </p:spPr>
        <p:txBody>
          <a:bodyPr>
            <a:normAutofit fontScale="92500" lnSpcReduction="10000"/>
          </a:bodyPr>
          <a:lstStyle/>
          <a:p>
            <a:pPr marL="0" indent="0">
              <a:buNone/>
            </a:pPr>
            <a:r>
              <a:rPr lang="fr-BE" sz="2800" dirty="0" err="1" smtClean="0"/>
              <a:t>What</a:t>
            </a:r>
            <a:r>
              <a:rPr lang="fr-BE" sz="2800" dirty="0" smtClean="0"/>
              <a:t> </a:t>
            </a:r>
            <a:r>
              <a:rPr lang="fr-BE" sz="2800" dirty="0" err="1" smtClean="0"/>
              <a:t>is</a:t>
            </a:r>
            <a:r>
              <a:rPr lang="fr-BE" sz="2800" dirty="0" smtClean="0"/>
              <a:t> </a:t>
            </a:r>
            <a:r>
              <a:rPr lang="fr-BE" sz="2800" dirty="0" err="1" smtClean="0"/>
              <a:t>it</a:t>
            </a:r>
            <a:r>
              <a:rPr lang="fr-BE" sz="2800" dirty="0" smtClean="0"/>
              <a:t> ?</a:t>
            </a:r>
            <a:endParaRPr lang="en-US" sz="2800" dirty="0"/>
          </a:p>
        </p:txBody>
      </p:sp>
      <p:sp>
        <p:nvSpPr>
          <p:cNvPr id="4" name="Espace réservé du contenu 2"/>
          <p:cNvSpPr txBox="1">
            <a:spLocks/>
          </p:cNvSpPr>
          <p:nvPr/>
        </p:nvSpPr>
        <p:spPr>
          <a:xfrm>
            <a:off x="685799" y="2799806"/>
            <a:ext cx="10757264" cy="190282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r>
              <a:rPr lang="en-US" dirty="0"/>
              <a:t>A JavaScript engine is a kind of process virtual machine that is designed specifically to interpret and execute JavaScript code.</a:t>
            </a:r>
            <a:endParaRPr lang="en-US" dirty="0" smtClean="0"/>
          </a:p>
          <a:p>
            <a:pPr marL="0" indent="0" algn="just">
              <a:buNone/>
            </a:pPr>
            <a:r>
              <a:rPr lang="en-US" dirty="0" smtClean="0"/>
              <a:t>A </a:t>
            </a:r>
            <a:r>
              <a:rPr lang="en-US" dirty="0"/>
              <a:t>JavaScript engine is a computer program that executes JavaScript code</a:t>
            </a:r>
            <a:r>
              <a:rPr lang="en-US" dirty="0" smtClean="0"/>
              <a:t>.</a:t>
            </a:r>
          </a:p>
          <a:p>
            <a:pPr algn="just">
              <a:buFont typeface="Wingdings" panose="05000000000000000000" pitchFamily="2" charset="2"/>
              <a:buChar char="§"/>
            </a:pPr>
            <a:r>
              <a:rPr lang="en-US" dirty="0" smtClean="0"/>
              <a:t>The </a:t>
            </a:r>
            <a:r>
              <a:rPr lang="en-US" dirty="0"/>
              <a:t>first JavaScript engines were mere interpreters, but all relevant modern engines use just-in-time compilation for improved performance.</a:t>
            </a:r>
          </a:p>
        </p:txBody>
      </p:sp>
      <p:sp>
        <p:nvSpPr>
          <p:cNvPr id="5" name="Espace réservé du contenu 2"/>
          <p:cNvSpPr txBox="1">
            <a:spLocks/>
          </p:cNvSpPr>
          <p:nvPr/>
        </p:nvSpPr>
        <p:spPr>
          <a:xfrm>
            <a:off x="685799" y="4846321"/>
            <a:ext cx="10757264" cy="156318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lgn="just">
              <a:buNone/>
            </a:pPr>
            <a:r>
              <a:rPr lang="fr-FR" sz="1600" b="1" dirty="0" smtClean="0"/>
              <a:t>IMPORTANT</a:t>
            </a:r>
            <a:endParaRPr lang="en-US" sz="1600" b="1" dirty="0" smtClean="0"/>
          </a:p>
          <a:p>
            <a:pPr marL="0" indent="0" algn="just">
              <a:buNone/>
            </a:pPr>
            <a:r>
              <a:rPr lang="en-US" sz="1600" b="1" dirty="0" smtClean="0"/>
              <a:t>Unlike </a:t>
            </a:r>
            <a:r>
              <a:rPr lang="en-US" sz="1600" b="1" dirty="0"/>
              <a:t>a system virtual </a:t>
            </a:r>
            <a:r>
              <a:rPr lang="en-US" sz="1600" b="1" dirty="0" smtClean="0"/>
              <a:t>machine, a “process </a:t>
            </a:r>
            <a:r>
              <a:rPr lang="en-US" sz="1600" b="1" dirty="0"/>
              <a:t>virtual </a:t>
            </a:r>
            <a:r>
              <a:rPr lang="en-US" sz="1600" b="1" dirty="0" smtClean="0"/>
              <a:t>machine” </a:t>
            </a:r>
            <a:r>
              <a:rPr lang="en-US" sz="1600" b="1" dirty="0"/>
              <a:t>is less fully-functional and can run one program or </a:t>
            </a:r>
            <a:r>
              <a:rPr lang="en-US" sz="1600" b="1" dirty="0" smtClean="0"/>
              <a:t>process.</a:t>
            </a:r>
          </a:p>
          <a:p>
            <a:pPr marL="0" indent="0" algn="just">
              <a:buNone/>
            </a:pPr>
            <a:r>
              <a:rPr lang="en-US" sz="1600" b="1" dirty="0" smtClean="0"/>
              <a:t>“Wine” is one of the examples of </a:t>
            </a:r>
            <a:r>
              <a:rPr lang="en-US" sz="1600" b="1" dirty="0"/>
              <a:t>a process virtual machine that allows you to run Windows applications on a Linux machine, but does not provide an entire Windows OS on a Linux box.</a:t>
            </a:r>
          </a:p>
        </p:txBody>
      </p:sp>
    </p:spTree>
    <p:extLst>
      <p:ext uri="{BB962C8B-B14F-4D97-AF65-F5344CB8AC3E}">
        <p14:creationId xmlns:p14="http://schemas.microsoft.com/office/powerpoint/2010/main" val="43504177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337560" y="964670"/>
            <a:ext cx="5516880" cy="733501"/>
          </a:xfrm>
        </p:spPr>
        <p:txBody>
          <a:bodyPr/>
          <a:lstStyle/>
          <a:p>
            <a:pPr algn="ctr"/>
            <a:r>
              <a:rPr lang="en-US" b="1" cap="none" dirty="0" err="1"/>
              <a:t>Javascript</a:t>
            </a:r>
            <a:r>
              <a:rPr lang="en-US" b="1" cap="none" dirty="0"/>
              <a:t> engine</a:t>
            </a:r>
            <a:endParaRPr lang="en-US" dirty="0"/>
          </a:p>
        </p:txBody>
      </p:sp>
      <p:sp>
        <p:nvSpPr>
          <p:cNvPr id="3" name="Espace réservé du contenu 2"/>
          <p:cNvSpPr>
            <a:spLocks noGrp="1"/>
          </p:cNvSpPr>
          <p:nvPr>
            <p:ph idx="1"/>
          </p:nvPr>
        </p:nvSpPr>
        <p:spPr>
          <a:xfrm>
            <a:off x="685800" y="3474720"/>
            <a:ext cx="10820400" cy="2272937"/>
          </a:xfrm>
        </p:spPr>
        <p:txBody>
          <a:bodyPr>
            <a:normAutofit fontScale="92500" lnSpcReduction="10000"/>
          </a:bodyPr>
          <a:lstStyle/>
          <a:p>
            <a:pPr marL="0" indent="0">
              <a:buNone/>
            </a:pPr>
            <a:r>
              <a:rPr lang="en-US" dirty="0"/>
              <a:t>The use of JavaScript engines is not limited to browsers. For example, the V8 engine is a core component of the Node.js and </a:t>
            </a:r>
            <a:r>
              <a:rPr lang="en-US" dirty="0" err="1"/>
              <a:t>Deno</a:t>
            </a:r>
            <a:r>
              <a:rPr lang="en-US" dirty="0"/>
              <a:t> runtime systems (programs that execute JS source code</a:t>
            </a:r>
            <a:r>
              <a:rPr lang="en-US" dirty="0" smtClean="0"/>
              <a:t>).</a:t>
            </a:r>
          </a:p>
          <a:p>
            <a:pPr marL="0" indent="0">
              <a:buNone/>
            </a:pPr>
            <a:endParaRPr lang="fr-FR" dirty="0" smtClean="0"/>
          </a:p>
          <a:p>
            <a:pPr marL="0" indent="0">
              <a:buNone/>
            </a:pPr>
            <a:r>
              <a:rPr lang="fr-FR" sz="1800" dirty="0" smtClean="0"/>
              <a:t>IMPORTANT</a:t>
            </a:r>
            <a:endParaRPr lang="fr-FR" sz="1800" dirty="0"/>
          </a:p>
          <a:p>
            <a:pPr marL="0" indent="0">
              <a:buNone/>
            </a:pPr>
            <a:r>
              <a:rPr lang="en-US" sz="1800" dirty="0"/>
              <a:t>Since ECMAScript is the standardized specification of JavaScript, ECMAScript engine is another name for these engines.</a:t>
            </a:r>
          </a:p>
        </p:txBody>
      </p:sp>
      <p:sp>
        <p:nvSpPr>
          <p:cNvPr id="4" name="Espace réservé du contenu 2"/>
          <p:cNvSpPr txBox="1">
            <a:spLocks/>
          </p:cNvSpPr>
          <p:nvPr/>
        </p:nvSpPr>
        <p:spPr>
          <a:xfrm>
            <a:off x="685798" y="2194561"/>
            <a:ext cx="3572693"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err="1" smtClean="0"/>
              <a:t>Only</a:t>
            </a:r>
            <a:r>
              <a:rPr lang="fr-BE" sz="2800" dirty="0" smtClean="0"/>
              <a:t> for browsers</a:t>
            </a:r>
            <a:r>
              <a:rPr lang="fr-BE" sz="2800" dirty="0" smtClean="0"/>
              <a:t> </a:t>
            </a:r>
            <a:r>
              <a:rPr lang="fr-BE" sz="2800" dirty="0" smtClean="0"/>
              <a:t>?</a:t>
            </a:r>
            <a:endParaRPr lang="en-US" sz="2800" dirty="0"/>
          </a:p>
        </p:txBody>
      </p:sp>
    </p:spTree>
    <p:extLst>
      <p:ext uri="{BB962C8B-B14F-4D97-AF65-F5344CB8AC3E}">
        <p14:creationId xmlns:p14="http://schemas.microsoft.com/office/powerpoint/2010/main" val="40598024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398520" y="912419"/>
            <a:ext cx="5516880" cy="733501"/>
          </a:xfrm>
        </p:spPr>
        <p:txBody>
          <a:bodyPr/>
          <a:lstStyle/>
          <a:p>
            <a:pPr algn="ctr"/>
            <a:r>
              <a:rPr lang="en-US" b="1" cap="none" dirty="0" err="1"/>
              <a:t>Javascript</a:t>
            </a:r>
            <a:r>
              <a:rPr lang="en-US" b="1" cap="none" dirty="0"/>
              <a:t> engine</a:t>
            </a:r>
            <a:endParaRPr lang="en-US" dirty="0"/>
          </a:p>
        </p:txBody>
      </p:sp>
      <p:sp>
        <p:nvSpPr>
          <p:cNvPr id="3" name="Espace réservé du contenu 2"/>
          <p:cNvSpPr>
            <a:spLocks noGrp="1"/>
          </p:cNvSpPr>
          <p:nvPr>
            <p:ph idx="1"/>
          </p:nvPr>
        </p:nvSpPr>
        <p:spPr>
          <a:xfrm>
            <a:off x="807720" y="2917371"/>
            <a:ext cx="10820400" cy="896983"/>
          </a:xfrm>
        </p:spPr>
        <p:txBody>
          <a:bodyPr/>
          <a:lstStyle/>
          <a:p>
            <a:pPr marL="0" indent="0" algn="just">
              <a:buNone/>
            </a:pPr>
            <a:r>
              <a:rPr lang="en-US" dirty="0"/>
              <a:t>JavaScript engines are typically developed by web browser vendors, and every major browser has one</a:t>
            </a:r>
            <a:r>
              <a:rPr lang="en-US" dirty="0" smtClean="0"/>
              <a:t>.</a:t>
            </a:r>
          </a:p>
        </p:txBody>
      </p:sp>
      <p:sp>
        <p:nvSpPr>
          <p:cNvPr id="5" name="Espace réservé du contenu 2"/>
          <p:cNvSpPr txBox="1">
            <a:spLocks/>
          </p:cNvSpPr>
          <p:nvPr/>
        </p:nvSpPr>
        <p:spPr>
          <a:xfrm>
            <a:off x="685799" y="2172789"/>
            <a:ext cx="6211390"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err="1" smtClean="0"/>
              <a:t>Who</a:t>
            </a:r>
            <a:r>
              <a:rPr lang="fr-BE" sz="2800" dirty="0" smtClean="0"/>
              <a:t> </a:t>
            </a:r>
            <a:r>
              <a:rPr lang="fr-BE" sz="2800" dirty="0" err="1" smtClean="0"/>
              <a:t>develops</a:t>
            </a:r>
            <a:r>
              <a:rPr lang="fr-BE" sz="2800" dirty="0" smtClean="0"/>
              <a:t> </a:t>
            </a:r>
            <a:r>
              <a:rPr lang="fr-BE" sz="2800" dirty="0" err="1" smtClean="0"/>
              <a:t>javascript</a:t>
            </a:r>
            <a:r>
              <a:rPr lang="fr-BE" sz="2800" dirty="0" smtClean="0"/>
              <a:t> </a:t>
            </a:r>
            <a:r>
              <a:rPr lang="fr-BE" sz="2800" dirty="0" err="1" smtClean="0"/>
              <a:t>engines</a:t>
            </a:r>
            <a:r>
              <a:rPr lang="fr-BE" sz="2800" dirty="0" smtClean="0"/>
              <a:t> ?</a:t>
            </a:r>
            <a:endParaRPr lang="en-US" sz="2800" dirty="0"/>
          </a:p>
        </p:txBody>
      </p:sp>
    </p:spTree>
    <p:extLst>
      <p:ext uri="{BB962C8B-B14F-4D97-AF65-F5344CB8AC3E}">
        <p14:creationId xmlns:p14="http://schemas.microsoft.com/office/powerpoint/2010/main" val="1208957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p:cNvSpPr>
            <a:spLocks noGrp="1"/>
          </p:cNvSpPr>
          <p:nvPr>
            <p:ph type="title"/>
          </p:nvPr>
        </p:nvSpPr>
        <p:spPr>
          <a:xfrm>
            <a:off x="3276600" y="468282"/>
            <a:ext cx="5516880" cy="733501"/>
          </a:xfrm>
        </p:spPr>
        <p:txBody>
          <a:bodyPr/>
          <a:lstStyle/>
          <a:p>
            <a:pPr algn="ctr"/>
            <a:r>
              <a:rPr lang="en-US" b="1" cap="none" dirty="0" err="1"/>
              <a:t>Javascript</a:t>
            </a:r>
            <a:r>
              <a:rPr lang="en-US" b="1" cap="none" dirty="0"/>
              <a:t> engine</a:t>
            </a:r>
            <a:endParaRPr lang="en-US" dirty="0"/>
          </a:p>
        </p:txBody>
      </p:sp>
      <p:sp>
        <p:nvSpPr>
          <p:cNvPr id="3" name="Espace réservé du contenu 2"/>
          <p:cNvSpPr>
            <a:spLocks noGrp="1"/>
          </p:cNvSpPr>
          <p:nvPr>
            <p:ph idx="1"/>
          </p:nvPr>
        </p:nvSpPr>
        <p:spPr>
          <a:xfrm>
            <a:off x="685800" y="2917371"/>
            <a:ext cx="10820400" cy="3301314"/>
          </a:xfrm>
        </p:spPr>
        <p:txBody>
          <a:bodyPr>
            <a:normAutofit/>
          </a:bodyPr>
          <a:lstStyle/>
          <a:p>
            <a:pPr algn="just">
              <a:buFont typeface="Wingdings" panose="05000000000000000000" pitchFamily="2" charset="2"/>
              <a:buChar char="§"/>
            </a:pPr>
            <a:r>
              <a:rPr lang="en-US" dirty="0"/>
              <a:t>V8 </a:t>
            </a:r>
            <a:r>
              <a:rPr lang="en-US" dirty="0" smtClean="0"/>
              <a:t>: from </a:t>
            </a:r>
            <a:r>
              <a:rPr lang="en-US" dirty="0"/>
              <a:t>Google is the most used JavaScript engine. Google Chrome and the many other Chromium-based </a:t>
            </a:r>
            <a:r>
              <a:rPr lang="en-US" dirty="0" smtClean="0"/>
              <a:t>browsers.</a:t>
            </a:r>
            <a:endParaRPr lang="en-US" dirty="0"/>
          </a:p>
          <a:p>
            <a:pPr algn="just">
              <a:buFont typeface="Wingdings" panose="05000000000000000000" pitchFamily="2" charset="2"/>
              <a:buChar char="§"/>
            </a:pPr>
            <a:r>
              <a:rPr lang="en-US" dirty="0" err="1"/>
              <a:t>SpiderMonkey</a:t>
            </a:r>
            <a:r>
              <a:rPr lang="en-US" dirty="0"/>
              <a:t> : developed by Mozilla for use in Firefox.</a:t>
            </a:r>
          </a:p>
          <a:p>
            <a:pPr algn="just">
              <a:buFont typeface="Wingdings" panose="05000000000000000000" pitchFamily="2" charset="2"/>
              <a:buChar char="§"/>
            </a:pPr>
            <a:r>
              <a:rPr lang="en-US" dirty="0" err="1"/>
              <a:t>JavaScriptCore</a:t>
            </a:r>
            <a:r>
              <a:rPr lang="en-US" dirty="0"/>
              <a:t> is Apple's engine for its Safari browser. Other </a:t>
            </a:r>
            <a:r>
              <a:rPr lang="en-US" dirty="0" err="1"/>
              <a:t>WebKit</a:t>
            </a:r>
            <a:r>
              <a:rPr lang="en-US" dirty="0"/>
              <a:t>-based browsers also use it.</a:t>
            </a:r>
          </a:p>
          <a:p>
            <a:pPr algn="just">
              <a:buFont typeface="Wingdings" panose="05000000000000000000" pitchFamily="2" charset="2"/>
              <a:buChar char="§"/>
            </a:pPr>
            <a:r>
              <a:rPr lang="en-US" dirty="0"/>
              <a:t>Chakra </a:t>
            </a:r>
            <a:r>
              <a:rPr lang="en-US" dirty="0" smtClean="0"/>
              <a:t>: is </a:t>
            </a:r>
            <a:r>
              <a:rPr lang="en-US" dirty="0"/>
              <a:t>the engine of the Internet Explorer browser. </a:t>
            </a:r>
            <a:r>
              <a:rPr lang="en-US" dirty="0" err="1"/>
              <a:t>O</a:t>
            </a:r>
            <a:r>
              <a:rPr lang="en-US" dirty="0" err="1" smtClean="0"/>
              <a:t>riginaly</a:t>
            </a:r>
            <a:r>
              <a:rPr lang="en-US" dirty="0" smtClean="0"/>
              <a:t> forked also for </a:t>
            </a:r>
            <a:r>
              <a:rPr lang="en-US" dirty="0"/>
              <a:t>Edge browser, but Edge was later rebuilt as a Chromium-based browser and thus now uses V8.</a:t>
            </a:r>
          </a:p>
        </p:txBody>
      </p:sp>
      <p:sp>
        <p:nvSpPr>
          <p:cNvPr id="5" name="Espace réservé du contenu 2"/>
          <p:cNvSpPr txBox="1">
            <a:spLocks/>
          </p:cNvSpPr>
          <p:nvPr/>
        </p:nvSpPr>
        <p:spPr>
          <a:xfrm>
            <a:off x="685800" y="1711235"/>
            <a:ext cx="6211390"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err="1" smtClean="0"/>
              <a:t>Some</a:t>
            </a:r>
            <a:r>
              <a:rPr lang="fr-BE" sz="2800" dirty="0" smtClean="0"/>
              <a:t> notables </a:t>
            </a:r>
            <a:r>
              <a:rPr lang="fr-BE" sz="2800" dirty="0" err="1" smtClean="0"/>
              <a:t>javascript</a:t>
            </a:r>
            <a:r>
              <a:rPr lang="fr-BE" sz="2800" dirty="0" smtClean="0"/>
              <a:t> </a:t>
            </a:r>
            <a:r>
              <a:rPr lang="fr-BE" sz="2800" dirty="0" err="1" smtClean="0"/>
              <a:t>engines</a:t>
            </a:r>
            <a:endParaRPr lang="en-US" sz="2800" dirty="0"/>
          </a:p>
        </p:txBody>
      </p:sp>
    </p:spTree>
    <p:extLst>
      <p:ext uri="{BB962C8B-B14F-4D97-AF65-F5344CB8AC3E}">
        <p14:creationId xmlns:p14="http://schemas.microsoft.com/office/powerpoint/2010/main" val="208319099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03312" y="2259874"/>
            <a:ext cx="8946541" cy="4195481"/>
          </a:xfrm>
        </p:spPr>
        <p:txBody>
          <a:bodyPr>
            <a:normAutofit fontScale="85000" lnSpcReduction="10000"/>
          </a:bodyPr>
          <a:lstStyle/>
          <a:p>
            <a:pPr algn="just"/>
            <a:r>
              <a:rPr lang="en-US" dirty="0"/>
              <a:t>The first JavaScript engine was created by Brendan </a:t>
            </a:r>
            <a:r>
              <a:rPr lang="en-US" dirty="0" err="1"/>
              <a:t>Eich</a:t>
            </a:r>
            <a:r>
              <a:rPr lang="en-US" dirty="0"/>
              <a:t> in 1995 for the Netscape Navigator web browser. It was a rudimentary interpreter. (This evolved into the </a:t>
            </a:r>
            <a:r>
              <a:rPr lang="en-US" dirty="0" err="1"/>
              <a:t>SpiderMonkey</a:t>
            </a:r>
            <a:r>
              <a:rPr lang="en-US" dirty="0"/>
              <a:t> engine, still used by the Firefox browser.)</a:t>
            </a:r>
          </a:p>
          <a:p>
            <a:pPr algn="just"/>
            <a:endParaRPr lang="en-US" dirty="0"/>
          </a:p>
          <a:p>
            <a:pPr algn="just"/>
            <a:r>
              <a:rPr lang="en-US" dirty="0"/>
              <a:t>The first modern JavaScript engine was V8, created by Google for its Chrome browser. V8 debuted as part of Chrome in 2008, and its performance was much better than any prior engine. The key innovation was just-in-time compilation, which can significantly improve execution times.</a:t>
            </a:r>
          </a:p>
          <a:p>
            <a:pPr algn="just"/>
            <a:endParaRPr lang="en-US" dirty="0"/>
          </a:p>
          <a:p>
            <a:pPr algn="just"/>
            <a:r>
              <a:rPr lang="en-US" dirty="0"/>
              <a:t>Apple developed the Nitro engine for its Safari browser. Mozilla leveraged portions of Nitro to improve its own </a:t>
            </a:r>
            <a:r>
              <a:rPr lang="en-US" dirty="0" err="1"/>
              <a:t>SpiderMonkey</a:t>
            </a:r>
            <a:r>
              <a:rPr lang="en-US" dirty="0"/>
              <a:t> engine.</a:t>
            </a:r>
          </a:p>
          <a:p>
            <a:pPr algn="just"/>
            <a:endParaRPr lang="en-US" dirty="0"/>
          </a:p>
          <a:p>
            <a:pPr algn="just"/>
            <a:r>
              <a:rPr lang="en-US" dirty="0"/>
              <a:t>Since 2017, these engines have added support for </a:t>
            </a:r>
            <a:r>
              <a:rPr lang="en-US" dirty="0" err="1"/>
              <a:t>WebAssembly</a:t>
            </a:r>
            <a:r>
              <a:rPr lang="en-US" dirty="0"/>
              <a:t>. This enables the use of pre-compiled executables.</a:t>
            </a:r>
          </a:p>
        </p:txBody>
      </p:sp>
      <p:sp>
        <p:nvSpPr>
          <p:cNvPr id="4" name="Titre 1"/>
          <p:cNvSpPr>
            <a:spLocks noGrp="1"/>
          </p:cNvSpPr>
          <p:nvPr>
            <p:ph type="title"/>
          </p:nvPr>
        </p:nvSpPr>
        <p:spPr>
          <a:xfrm>
            <a:off x="3276600" y="468282"/>
            <a:ext cx="5516880" cy="733501"/>
          </a:xfrm>
        </p:spPr>
        <p:txBody>
          <a:bodyPr/>
          <a:lstStyle/>
          <a:p>
            <a:pPr algn="ctr"/>
            <a:r>
              <a:rPr lang="en-US" b="1" cap="none" dirty="0" err="1"/>
              <a:t>Javascript</a:t>
            </a:r>
            <a:r>
              <a:rPr lang="en-US" b="1" cap="none" dirty="0"/>
              <a:t> engine</a:t>
            </a:r>
            <a:endParaRPr lang="en-US" dirty="0"/>
          </a:p>
        </p:txBody>
      </p:sp>
      <p:sp>
        <p:nvSpPr>
          <p:cNvPr id="5" name="Espace réservé du contenu 2"/>
          <p:cNvSpPr txBox="1">
            <a:spLocks/>
          </p:cNvSpPr>
          <p:nvPr/>
        </p:nvSpPr>
        <p:spPr>
          <a:xfrm>
            <a:off x="1347652" y="1545774"/>
            <a:ext cx="2240280"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err="1" smtClean="0"/>
              <a:t>Brief</a:t>
            </a:r>
            <a:r>
              <a:rPr lang="fr-BE" sz="2800" dirty="0" smtClean="0"/>
              <a:t> </a:t>
            </a:r>
            <a:r>
              <a:rPr lang="fr-BE" sz="2800" dirty="0" err="1" smtClean="0"/>
              <a:t>history</a:t>
            </a:r>
            <a:endParaRPr lang="en-US" sz="2800" dirty="0"/>
          </a:p>
        </p:txBody>
      </p:sp>
    </p:spTree>
    <p:extLst>
      <p:ext uri="{BB962C8B-B14F-4D97-AF65-F5344CB8AC3E}">
        <p14:creationId xmlns:p14="http://schemas.microsoft.com/office/powerpoint/2010/main" val="38293822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103312" y="2052918"/>
            <a:ext cx="10278791" cy="4495928"/>
          </a:xfrm>
        </p:spPr>
        <p:txBody>
          <a:bodyPr>
            <a:normAutofit/>
          </a:bodyPr>
          <a:lstStyle/>
          <a:p>
            <a:pPr marL="0" indent="0" algn="just">
              <a:buNone/>
            </a:pPr>
            <a:r>
              <a:rPr lang="en-US" b="1" u="sng" dirty="0" smtClean="0"/>
              <a:t>The </a:t>
            </a:r>
            <a:r>
              <a:rPr lang="en-US" b="1" u="sng" dirty="0"/>
              <a:t>creation phase</a:t>
            </a:r>
          </a:p>
          <a:p>
            <a:pPr marL="0" indent="0" algn="just">
              <a:buNone/>
            </a:pPr>
            <a:r>
              <a:rPr lang="en-US" dirty="0"/>
              <a:t>When a script executes for the first time, the JavaScript engine creates a Global Execution Context. During this creation phase, it performs the following tasks:</a:t>
            </a:r>
          </a:p>
          <a:p>
            <a:pPr marL="0" indent="0" algn="just">
              <a:buNone/>
            </a:pPr>
            <a:endParaRPr lang="en-US" dirty="0"/>
          </a:p>
          <a:p>
            <a:pPr algn="just">
              <a:lnSpc>
                <a:spcPct val="150000"/>
              </a:lnSpc>
            </a:pPr>
            <a:r>
              <a:rPr lang="en-US" dirty="0"/>
              <a:t>Create a global object </a:t>
            </a:r>
            <a:r>
              <a:rPr lang="en-US" dirty="0" smtClean="0"/>
              <a:t>(i.e</a:t>
            </a:r>
            <a:r>
              <a:rPr lang="en-US" dirty="0"/>
              <a:t>., window in the web browser or global in Node.js</a:t>
            </a:r>
            <a:r>
              <a:rPr lang="en-US" dirty="0" smtClean="0"/>
              <a:t>.)</a:t>
            </a:r>
            <a:endParaRPr lang="en-US" dirty="0"/>
          </a:p>
          <a:p>
            <a:pPr algn="just">
              <a:lnSpc>
                <a:spcPct val="150000"/>
              </a:lnSpc>
            </a:pPr>
            <a:r>
              <a:rPr lang="en-US" dirty="0"/>
              <a:t>Create a </a:t>
            </a:r>
            <a:r>
              <a:rPr lang="en-US" dirty="0" smtClean="0"/>
              <a:t>“this” </a:t>
            </a:r>
            <a:r>
              <a:rPr lang="en-US" dirty="0"/>
              <a:t>object binding which points to the global object above.</a:t>
            </a:r>
          </a:p>
          <a:p>
            <a:pPr algn="just">
              <a:lnSpc>
                <a:spcPct val="150000"/>
              </a:lnSpc>
            </a:pPr>
            <a:r>
              <a:rPr lang="en-US" dirty="0"/>
              <a:t>Setup a memory heap for storing variables and function references.</a:t>
            </a:r>
          </a:p>
          <a:p>
            <a:pPr algn="just">
              <a:lnSpc>
                <a:spcPct val="150000"/>
              </a:lnSpc>
            </a:pPr>
            <a:r>
              <a:rPr lang="en-US" dirty="0"/>
              <a:t>Store the function declarations in the memory heap and variables within the global execution context with the initial values as undefined.</a:t>
            </a:r>
            <a:endParaRPr lang="fr-FR" dirty="0"/>
          </a:p>
        </p:txBody>
      </p:sp>
      <p:sp>
        <p:nvSpPr>
          <p:cNvPr id="4" name="Titre 1"/>
          <p:cNvSpPr>
            <a:spLocks noGrp="1"/>
          </p:cNvSpPr>
          <p:nvPr>
            <p:ph type="title"/>
          </p:nvPr>
        </p:nvSpPr>
        <p:spPr>
          <a:xfrm>
            <a:off x="3276600" y="76398"/>
            <a:ext cx="5516880" cy="733501"/>
          </a:xfrm>
        </p:spPr>
        <p:txBody>
          <a:bodyPr/>
          <a:lstStyle/>
          <a:p>
            <a:pPr algn="ctr"/>
            <a:r>
              <a:rPr lang="en-US" b="1" cap="none" dirty="0" err="1"/>
              <a:t>Javascript</a:t>
            </a:r>
            <a:r>
              <a:rPr lang="en-US" b="1" cap="none" dirty="0"/>
              <a:t> engine</a:t>
            </a:r>
            <a:endParaRPr lang="en-US" dirty="0"/>
          </a:p>
        </p:txBody>
      </p:sp>
      <p:sp>
        <p:nvSpPr>
          <p:cNvPr id="5" name="Espace réservé du contenu 2"/>
          <p:cNvSpPr txBox="1">
            <a:spLocks/>
          </p:cNvSpPr>
          <p:nvPr/>
        </p:nvSpPr>
        <p:spPr>
          <a:xfrm>
            <a:off x="1347651" y="1153890"/>
            <a:ext cx="2710543" cy="548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a:lstStyle>
          <a:p>
            <a:pPr marL="0" indent="0">
              <a:buFont typeface="Arial" panose="020B0604020202020204" pitchFamily="34" charset="0"/>
              <a:buNone/>
            </a:pPr>
            <a:r>
              <a:rPr lang="fr-BE" sz="2800" dirty="0" smtClean="0"/>
              <a:t>How </a:t>
            </a:r>
            <a:r>
              <a:rPr lang="fr-BE" sz="2800" dirty="0" err="1" smtClean="0"/>
              <a:t>it</a:t>
            </a:r>
            <a:r>
              <a:rPr lang="fr-BE" sz="2800" dirty="0" smtClean="0"/>
              <a:t> </a:t>
            </a:r>
            <a:r>
              <a:rPr lang="fr-BE" sz="2800" dirty="0" err="1" smtClean="0"/>
              <a:t>works</a:t>
            </a:r>
            <a:r>
              <a:rPr lang="fr-BE" sz="2800" dirty="0" smtClean="0"/>
              <a:t> ?</a:t>
            </a:r>
            <a:endParaRPr lang="en-US" sz="2800" dirty="0"/>
          </a:p>
        </p:txBody>
      </p:sp>
    </p:spTree>
    <p:extLst>
      <p:ext uri="{BB962C8B-B14F-4D97-AF65-F5344CB8AC3E}">
        <p14:creationId xmlns:p14="http://schemas.microsoft.com/office/powerpoint/2010/main" val="151297583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1358</TotalTime>
  <Words>1311</Words>
  <Application>Microsoft Office PowerPoint</Application>
  <PresentationFormat>Grand écran</PresentationFormat>
  <Paragraphs>135</Paragraphs>
  <Slides>23</Slides>
  <Notes>0</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23</vt:i4>
      </vt:variant>
    </vt:vector>
  </HeadingPairs>
  <TitlesOfParts>
    <vt:vector size="28" baseType="lpstr">
      <vt:lpstr>Arial</vt:lpstr>
      <vt:lpstr>Century Gothic</vt:lpstr>
      <vt:lpstr>Wingdings</vt:lpstr>
      <vt:lpstr>Wingdings 3</vt:lpstr>
      <vt:lpstr>Ion</vt:lpstr>
      <vt:lpstr>SOME BASIC CONCEPTS IN JAVASCRIPT</vt:lpstr>
      <vt:lpstr>Why is it important to know these concepts ?</vt:lpstr>
      <vt:lpstr>Contents</vt:lpstr>
      <vt:lpstr>Javascript engine</vt:lpstr>
      <vt:lpstr>Javascript engine</vt:lpstr>
      <vt:lpstr>Javascript engine</vt:lpstr>
      <vt:lpstr>Javascript engine</vt:lpstr>
      <vt:lpstr>Javascript engine</vt:lpstr>
      <vt:lpstr>Javascript engine</vt:lpstr>
      <vt:lpstr>Javascript engine</vt:lpstr>
      <vt:lpstr>Javascript engine</vt:lpstr>
      <vt:lpstr>Javascript engine</vt:lpstr>
      <vt:lpstr>Javascript engine</vt:lpstr>
      <vt:lpstr>Javascript engine</vt:lpstr>
      <vt:lpstr>Javascript engine</vt:lpstr>
      <vt:lpstr>Javascript engine</vt:lpstr>
      <vt:lpstr>Javascript engine</vt:lpstr>
      <vt:lpstr>Présentation PowerPoint</vt:lpstr>
      <vt:lpstr>Javascript engine</vt:lpstr>
      <vt:lpstr>Présentation PowerPoint</vt:lpstr>
      <vt:lpstr>Présentation PowerPoint</vt:lpstr>
      <vt:lpstr>Some referral sources</vt:lpstr>
      <vt:lpstr>Thank you for your attention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SOME BASIC CONCEPTS IN JAVASCRIPT</dc:title>
  <dc:creator>Holy</dc:creator>
  <cp:lastModifiedBy>Holy</cp:lastModifiedBy>
  <cp:revision>47</cp:revision>
  <dcterms:created xsi:type="dcterms:W3CDTF">2021-09-28T03:47:16Z</dcterms:created>
  <dcterms:modified xsi:type="dcterms:W3CDTF">2021-09-30T11:06:41Z</dcterms:modified>
</cp:coreProperties>
</file>